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3"/>
    <p:sldId id="259" r:id="rId4"/>
    <p:sldId id="507" r:id="rId5"/>
    <p:sldId id="527" r:id="rId6"/>
    <p:sldId id="528" r:id="rId7"/>
    <p:sldId id="542" r:id="rId8"/>
    <p:sldId id="535" r:id="rId9"/>
    <p:sldId id="529" r:id="rId10"/>
    <p:sldId id="536" r:id="rId11"/>
    <p:sldId id="543" r:id="rId12"/>
    <p:sldId id="264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ndkey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BAE8"/>
    <a:srgbClr val="00B0F0"/>
    <a:srgbClr val="99CCFF"/>
    <a:srgbClr val="BFD1EF"/>
    <a:srgbClr val="7098DA"/>
    <a:srgbClr val="61E1FF"/>
    <a:srgbClr val="00CCFF"/>
    <a:srgbClr val="0033CC"/>
    <a:srgbClr val="A7E8FF"/>
    <a:srgbClr val="FFE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浅色样式 2 - 强调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8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731B3-344A-4432-A869-27917E871BF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65DBF8-DBC3-4BBF-B362-EEE5226CB1E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tags" Target="../tags/tag1.xml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7.xml"/><Relationship Id="rId8" Type="http://schemas.openxmlformats.org/officeDocument/2006/relationships/tags" Target="../tags/tag6.xml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tags" Target="../tags/tag2.xml"/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-635" y="892175"/>
            <a:ext cx="12193905" cy="5321935"/>
          </a:xfrm>
          <a:prstGeom prst="rect">
            <a:avLst/>
          </a:prstGeom>
          <a:solidFill>
            <a:srgbClr val="17288B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>
              <a:cs typeface="+mn-ea"/>
              <a:sym typeface="+mn-lt"/>
            </a:endParaRPr>
          </a:p>
        </p:txBody>
      </p:sp>
      <p:pic>
        <p:nvPicPr>
          <p:cNvPr id="11" name="图片 10" descr="ppt模版-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317" y="635"/>
            <a:ext cx="12193905" cy="6856730"/>
          </a:xfrm>
          <a:prstGeom prst="rect">
            <a:avLst/>
          </a:prstGeom>
        </p:spPr>
      </p:pic>
      <p:grpSp>
        <p:nvGrpSpPr>
          <p:cNvPr id="7" name="组合 6"/>
          <p:cNvGrpSpPr/>
          <p:nvPr/>
        </p:nvGrpSpPr>
        <p:grpSpPr>
          <a:xfrm>
            <a:off x="313055" y="216535"/>
            <a:ext cx="11565890" cy="481330"/>
            <a:chOff x="553" y="341"/>
            <a:chExt cx="18214" cy="758"/>
          </a:xfrm>
        </p:grpSpPr>
        <p:pic>
          <p:nvPicPr>
            <p:cNvPr id="5" name="图片 4" descr="ppt模版-0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3" y="341"/>
              <a:ext cx="2602" cy="759"/>
            </a:xfrm>
            <a:prstGeom prst="rect">
              <a:avLst/>
            </a:prstGeom>
          </p:spPr>
        </p:pic>
        <p:pic>
          <p:nvPicPr>
            <p:cNvPr id="8" name="图片 7" descr="ppt模版-0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545" y="566"/>
              <a:ext cx="4223" cy="310"/>
            </a:xfrm>
            <a:prstGeom prst="rect">
              <a:avLst/>
            </a:prstGeom>
          </p:spPr>
        </p:pic>
      </p:grpSp>
      <p:pic>
        <p:nvPicPr>
          <p:cNvPr id="9" name="图片 8" descr="ppt模版-0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5370" y="6289675"/>
            <a:ext cx="2461260" cy="4533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635" y="2007235"/>
            <a:ext cx="9144000" cy="904240"/>
          </a:xfrm>
        </p:spPr>
        <p:txBody>
          <a:bodyPr>
            <a:no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广东省财政厅</a:t>
            </a:r>
            <a:endParaRPr lang="zh-CN" altLang="en-US" b="1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543560" y="3651250"/>
            <a:ext cx="10959465" cy="1233170"/>
          </a:xfrm>
        </p:spPr>
        <p:txBody>
          <a:bodyPr anchor="ctr">
            <a:noAutofit/>
          </a:bodyPr>
          <a:lstStyle/>
          <a:p>
            <a:r>
              <a:rPr lang="en-US" altLang="zh-CN" sz="3700" b="1" dirty="0">
                <a:solidFill>
                  <a:schemeClr val="bg1"/>
                </a:solidFill>
                <a:cs typeface="+mn-ea"/>
                <a:sym typeface="+mn-lt"/>
              </a:rPr>
              <a:t>2018</a:t>
            </a:r>
            <a:r>
              <a:rPr lang="zh-CN" altLang="en-US" sz="3700" b="1" dirty="0">
                <a:solidFill>
                  <a:schemeClr val="bg1"/>
                </a:solidFill>
                <a:cs typeface="+mn-ea"/>
                <a:sym typeface="+mn-lt"/>
              </a:rPr>
              <a:t>年度省直行政事业单位</a:t>
            </a:r>
            <a:endParaRPr lang="zh-CN" altLang="en-US" sz="3700" b="1" dirty="0">
              <a:solidFill>
                <a:schemeClr val="bg1"/>
              </a:solidFill>
              <a:cs typeface="+mn-ea"/>
              <a:sym typeface="+mn-lt"/>
            </a:endParaRPr>
          </a:p>
          <a:p>
            <a:endParaRPr lang="zh-CN" altLang="en-US" sz="3700" b="1" dirty="0">
              <a:solidFill>
                <a:schemeClr val="bg1"/>
              </a:solidFill>
              <a:cs typeface="+mn-ea"/>
              <a:sym typeface="+mn-lt"/>
            </a:endParaRPr>
          </a:p>
          <a:p>
            <a:r>
              <a:rPr lang="zh-CN" altLang="en-US" sz="3700" b="1" dirty="0">
                <a:solidFill>
                  <a:schemeClr val="bg1"/>
                </a:solidFill>
                <a:cs typeface="+mn-ea"/>
                <a:sym typeface="+mn-lt"/>
              </a:rPr>
              <a:t>国有资产报告业务培训班</a:t>
            </a:r>
            <a:endParaRPr lang="zh-CN" altLang="en-US" sz="37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custDataLst>
      <p:tags r:id="rId5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279400" y="92710"/>
            <a:ext cx="11633200" cy="299720"/>
            <a:chOff x="455" y="146"/>
            <a:chExt cx="18320" cy="472"/>
          </a:xfrm>
        </p:grpSpPr>
        <p:pic>
          <p:nvPicPr>
            <p:cNvPr id="5" name="图片 4" descr="ppt模版-0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55" y="146"/>
              <a:ext cx="1615" cy="472"/>
            </a:xfrm>
            <a:prstGeom prst="rect">
              <a:avLst/>
            </a:prstGeom>
          </p:spPr>
        </p:pic>
        <p:pic>
          <p:nvPicPr>
            <p:cNvPr id="8" name="图片 7" descr="ppt模版-0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423" y="272"/>
              <a:ext cx="3352" cy="245"/>
            </a:xfrm>
            <a:prstGeom prst="rect">
              <a:avLst/>
            </a:prstGeom>
          </p:spPr>
        </p:pic>
      </p:grpSp>
      <p:sp>
        <p:nvSpPr>
          <p:cNvPr id="6" name="矩形 5"/>
          <p:cNvSpPr/>
          <p:nvPr/>
        </p:nvSpPr>
        <p:spPr>
          <a:xfrm flipV="1">
            <a:off x="8916000" y="485140"/>
            <a:ext cx="3276000" cy="76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 flipV="1">
            <a:off x="0" y="485140"/>
            <a:ext cx="9216000" cy="76200"/>
          </a:xfrm>
          <a:prstGeom prst="rect">
            <a:avLst/>
          </a:prstGeom>
          <a:solidFill>
            <a:srgbClr val="17288B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>
              <a:cs typeface="+mn-ea"/>
              <a:sym typeface="+mn-lt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-952" y="6452870"/>
            <a:ext cx="12193905" cy="405130"/>
            <a:chOff x="-952" y="6452870"/>
            <a:chExt cx="12193905" cy="405130"/>
          </a:xfrm>
        </p:grpSpPr>
        <p:sp>
          <p:nvSpPr>
            <p:cNvPr id="38" name="矩形 37"/>
            <p:cNvSpPr/>
            <p:nvPr/>
          </p:nvSpPr>
          <p:spPr>
            <a:xfrm>
              <a:off x="-952" y="6452870"/>
              <a:ext cx="12193905" cy="405130"/>
            </a:xfrm>
            <a:prstGeom prst="rect">
              <a:avLst/>
            </a:prstGeom>
            <a:solidFill>
              <a:srgbClr val="17288B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>
                <a:cs typeface="+mn-ea"/>
                <a:sym typeface="+mn-lt"/>
              </a:endParaRPr>
            </a:p>
          </p:txBody>
        </p:sp>
        <p:pic>
          <p:nvPicPr>
            <p:cNvPr id="39" name="图片 38" descr="ppt模版-0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128895" y="6458585"/>
              <a:ext cx="1934210" cy="376555"/>
            </a:xfrm>
            <a:prstGeom prst="rect">
              <a:avLst/>
            </a:prstGeom>
          </p:spPr>
        </p:pic>
      </p:grpSp>
      <p:sp>
        <p:nvSpPr>
          <p:cNvPr id="17" name="文本占位符 7"/>
          <p:cNvSpPr txBox="1"/>
          <p:nvPr/>
        </p:nvSpPr>
        <p:spPr>
          <a:xfrm>
            <a:off x="767779" y="1409479"/>
            <a:ext cx="10656443" cy="918417"/>
          </a:xfrm>
          <a:prstGeom prst="rect">
            <a:avLst/>
          </a:prstGeom>
          <a:ln w="12700" cmpd="sng">
            <a:noFill/>
          </a:ln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indent="0" algn="l" defTabSz="914400" rtl="0" eaLnBrk="1" latinLnBrk="0" hangingPunct="1">
              <a:buNone/>
              <a:defRPr sz="2400" b="1" kern="12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kumimoji="1" lang="zh-CN" altLang="en-US" sz="320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主管单位系统操作流程</a:t>
            </a:r>
            <a:endParaRPr kumimoji="1" lang="en-US" altLang="zh-CN" sz="2800" b="0" dirty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8" name="文本占位符 7"/>
          <p:cNvSpPr txBox="1"/>
          <p:nvPr/>
        </p:nvSpPr>
        <p:spPr>
          <a:xfrm>
            <a:off x="279400" y="525333"/>
            <a:ext cx="6337300" cy="721395"/>
          </a:xfrm>
          <a:prstGeom prst="rect">
            <a:avLst/>
          </a:prstGeom>
          <a:ln w="12700" cmpd="sng">
            <a:noFill/>
          </a:ln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indent="0" algn="l" defTabSz="914400" rtl="0" eaLnBrk="1" latinLnBrk="0" hangingPunct="1">
              <a:buNone/>
              <a:defRPr sz="2400" b="1" kern="12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CN" sz="3200" dirty="0">
                <a:solidFill>
                  <a:srgbClr val="17288B"/>
                </a:solidFill>
                <a:latin typeface="+mn-lt"/>
                <a:ea typeface="+mn-ea"/>
                <a:cs typeface="+mn-ea"/>
                <a:sym typeface="+mn-lt"/>
              </a:rPr>
              <a:t>4</a:t>
            </a:r>
            <a:r>
              <a:rPr kumimoji="1" lang="zh-CN" altLang="en-US" sz="3200" dirty="0">
                <a:solidFill>
                  <a:srgbClr val="17288B"/>
                </a:solidFill>
                <a:latin typeface="+mn-lt"/>
                <a:ea typeface="+mn-ea"/>
                <a:cs typeface="+mn-ea"/>
                <a:sym typeface="+mn-lt"/>
              </a:rPr>
              <a:t>、系统操作流程</a:t>
            </a:r>
            <a:endParaRPr kumimoji="1" lang="zh-CN" altLang="en-US" sz="3200" dirty="0">
              <a:solidFill>
                <a:srgbClr val="17288B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9" name="矩形: 圆角 8"/>
          <p:cNvSpPr/>
          <p:nvPr/>
        </p:nvSpPr>
        <p:spPr>
          <a:xfrm>
            <a:off x="482886" y="2685035"/>
            <a:ext cx="2455523" cy="1043166"/>
          </a:xfrm>
          <a:prstGeom prst="round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chemeClr val="tx1"/>
                </a:solidFill>
              </a:rPr>
              <a:t>封面填报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20" name="矩形: 圆角 19"/>
          <p:cNvSpPr/>
          <p:nvPr/>
        </p:nvSpPr>
        <p:spPr>
          <a:xfrm>
            <a:off x="4290681" y="2685035"/>
            <a:ext cx="2455523" cy="1043166"/>
          </a:xfrm>
          <a:prstGeom prst="round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kern="100" dirty="0">
                <a:solidFill>
                  <a:schemeClr val="tx1"/>
                </a:solidFill>
                <a:latin typeface="Calibri" panose="020F0502020204030204" pitchFamily="34" charset="0"/>
                <a:ea typeface="仿宋_GB2312"/>
                <a:cs typeface="Times New Roman" panose="02020603050405020304" pitchFamily="18" charset="0"/>
              </a:rPr>
              <a:t>下属报表汇总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21" name="矩形: 圆角 20"/>
          <p:cNvSpPr/>
          <p:nvPr/>
        </p:nvSpPr>
        <p:spPr>
          <a:xfrm>
            <a:off x="8098477" y="2685035"/>
            <a:ext cx="2455523" cy="1043166"/>
          </a:xfrm>
          <a:prstGeom prst="round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kern="100" dirty="0">
                <a:solidFill>
                  <a:schemeClr val="tx1"/>
                </a:solidFill>
                <a:latin typeface="Calibri" panose="020F0502020204030204" pitchFamily="34" charset="0"/>
                <a:ea typeface="仿宋_GB2312"/>
                <a:cs typeface="Times New Roman" panose="02020603050405020304" pitchFamily="18" charset="0"/>
              </a:rPr>
              <a:t>核实性检查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26" name="矩形: 圆角 25"/>
          <p:cNvSpPr/>
          <p:nvPr/>
        </p:nvSpPr>
        <p:spPr>
          <a:xfrm>
            <a:off x="8098477" y="4666236"/>
            <a:ext cx="2455523" cy="1043166"/>
          </a:xfrm>
          <a:prstGeom prst="round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kern="100" dirty="0">
                <a:solidFill>
                  <a:schemeClr val="tx1"/>
                </a:solidFill>
                <a:latin typeface="Calibri" panose="020F0502020204030204" pitchFamily="34" charset="0"/>
                <a:ea typeface="仿宋_GB2312"/>
                <a:cs typeface="Times New Roman" panose="02020603050405020304" pitchFamily="18" charset="0"/>
              </a:rPr>
              <a:t>上传分析报告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27" name="矩形: 圆角 26"/>
          <p:cNvSpPr/>
          <p:nvPr/>
        </p:nvSpPr>
        <p:spPr>
          <a:xfrm>
            <a:off x="4290681" y="4666236"/>
            <a:ext cx="2455523" cy="1043166"/>
          </a:xfrm>
          <a:prstGeom prst="round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kern="100" dirty="0">
                <a:solidFill>
                  <a:schemeClr val="tx1"/>
                </a:solidFill>
                <a:latin typeface="Calibri" panose="020F0502020204030204" pitchFamily="34" charset="0"/>
                <a:ea typeface="仿宋_GB2312"/>
                <a:cs typeface="Times New Roman" panose="02020603050405020304" pitchFamily="18" charset="0"/>
              </a:rPr>
              <a:t>汇总表上报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箭头: 右 9"/>
          <p:cNvSpPr/>
          <p:nvPr/>
        </p:nvSpPr>
        <p:spPr>
          <a:xfrm>
            <a:off x="2940052" y="3044618"/>
            <a:ext cx="1348986" cy="324000"/>
          </a:xfrm>
          <a:prstGeom prst="rightArrow">
            <a:avLst/>
          </a:prstGeom>
          <a:solidFill>
            <a:srgbClr val="BFD1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30" name="箭头: 右 29"/>
          <p:cNvSpPr/>
          <p:nvPr/>
        </p:nvSpPr>
        <p:spPr>
          <a:xfrm>
            <a:off x="6747847" y="3044618"/>
            <a:ext cx="1348986" cy="324000"/>
          </a:xfrm>
          <a:prstGeom prst="rightArrow">
            <a:avLst/>
          </a:prstGeom>
          <a:solidFill>
            <a:srgbClr val="BFD1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32" name="箭头: 右 31"/>
          <p:cNvSpPr/>
          <p:nvPr/>
        </p:nvSpPr>
        <p:spPr>
          <a:xfrm flipH="1">
            <a:off x="6747847" y="5025819"/>
            <a:ext cx="1348986" cy="324000"/>
          </a:xfrm>
          <a:prstGeom prst="rightArrow">
            <a:avLst/>
          </a:prstGeom>
          <a:solidFill>
            <a:srgbClr val="BFD1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11" name="箭头: 右弧形 10"/>
          <p:cNvSpPr/>
          <p:nvPr/>
        </p:nvSpPr>
        <p:spPr>
          <a:xfrm>
            <a:off x="10553999" y="3195587"/>
            <a:ext cx="794185" cy="1982805"/>
          </a:xfrm>
          <a:prstGeom prst="curvedLeftArrow">
            <a:avLst/>
          </a:prstGeom>
          <a:solidFill>
            <a:srgbClr val="BFD1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-635" y="892175"/>
            <a:ext cx="12193905" cy="5321935"/>
          </a:xfrm>
          <a:prstGeom prst="rect">
            <a:avLst/>
          </a:prstGeom>
          <a:solidFill>
            <a:srgbClr val="17288B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>
              <a:cs typeface="+mn-ea"/>
              <a:sym typeface="+mn-lt"/>
            </a:endParaRPr>
          </a:p>
        </p:txBody>
      </p:sp>
      <p:pic>
        <p:nvPicPr>
          <p:cNvPr id="11" name="图片 10" descr="ppt模版-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317" y="635"/>
            <a:ext cx="12193905" cy="6856730"/>
          </a:xfrm>
          <a:prstGeom prst="rect">
            <a:avLst/>
          </a:prstGeom>
        </p:spPr>
      </p:pic>
      <p:grpSp>
        <p:nvGrpSpPr>
          <p:cNvPr id="7" name="组合 6"/>
          <p:cNvGrpSpPr/>
          <p:nvPr/>
        </p:nvGrpSpPr>
        <p:grpSpPr>
          <a:xfrm>
            <a:off x="313055" y="216535"/>
            <a:ext cx="11565890" cy="481330"/>
            <a:chOff x="553" y="341"/>
            <a:chExt cx="18214" cy="758"/>
          </a:xfrm>
        </p:grpSpPr>
        <p:pic>
          <p:nvPicPr>
            <p:cNvPr id="5" name="图片 4" descr="ppt模版-0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3" y="341"/>
              <a:ext cx="2602" cy="759"/>
            </a:xfrm>
            <a:prstGeom prst="rect">
              <a:avLst/>
            </a:prstGeom>
          </p:spPr>
        </p:pic>
        <p:pic>
          <p:nvPicPr>
            <p:cNvPr id="8" name="图片 7" descr="ppt模版-0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545" y="566"/>
              <a:ext cx="4223" cy="310"/>
            </a:xfrm>
            <a:prstGeom prst="rect">
              <a:avLst/>
            </a:prstGeom>
          </p:spPr>
        </p:pic>
      </p:grpSp>
      <p:pic>
        <p:nvPicPr>
          <p:cNvPr id="9" name="图片 8" descr="ppt模版-0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5370" y="6289675"/>
            <a:ext cx="2461260" cy="453390"/>
          </a:xfrm>
          <a:prstGeom prst="rect">
            <a:avLst/>
          </a:prstGeom>
        </p:spPr>
      </p:pic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635" y="2627698"/>
            <a:ext cx="9144000" cy="2211638"/>
          </a:xfrm>
        </p:spPr>
        <p:txBody>
          <a:bodyPr>
            <a:normAutofit/>
          </a:bodyPr>
          <a:lstStyle/>
          <a:p>
            <a:r>
              <a:rPr lang="zh-CN" altLang="en-US" sz="5400" b="1" dirty="0">
                <a:solidFill>
                  <a:schemeClr val="bg1"/>
                </a:solidFill>
                <a:cs typeface="+mn-ea"/>
                <a:sym typeface="+mn-lt"/>
              </a:rPr>
              <a:t>系统操作演示</a:t>
            </a:r>
            <a:r>
              <a:rPr lang="en-US" altLang="zh-CN" sz="5400" b="1" dirty="0">
                <a:solidFill>
                  <a:schemeClr val="bg1"/>
                </a:solidFill>
                <a:cs typeface="+mn-ea"/>
                <a:sym typeface="+mn-lt"/>
              </a:rPr>
              <a:t>…</a:t>
            </a:r>
            <a:endParaRPr lang="zh-CN" altLang="en-US" sz="5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矩形 230"/>
          <p:cNvSpPr/>
          <p:nvPr/>
        </p:nvSpPr>
        <p:spPr>
          <a:xfrm>
            <a:off x="-635" y="1"/>
            <a:ext cx="12193905" cy="6214110"/>
          </a:xfrm>
          <a:prstGeom prst="rect">
            <a:avLst/>
          </a:prstGeom>
          <a:solidFill>
            <a:srgbClr val="17288B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>
              <a:cs typeface="+mn-ea"/>
              <a:sym typeface="+mn-lt"/>
            </a:endParaRPr>
          </a:p>
        </p:txBody>
      </p:sp>
      <p:pic>
        <p:nvPicPr>
          <p:cNvPr id="227" name="图片 226" descr="ppt模版-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317" y="635"/>
            <a:ext cx="12193905" cy="6856730"/>
          </a:xfrm>
          <a:prstGeom prst="rect">
            <a:avLst/>
          </a:prstGeom>
        </p:spPr>
      </p:pic>
      <p:sp>
        <p:nvSpPr>
          <p:cNvPr id="234" name="矩形 233"/>
          <p:cNvSpPr/>
          <p:nvPr/>
        </p:nvSpPr>
        <p:spPr>
          <a:xfrm>
            <a:off x="599327" y="2157244"/>
            <a:ext cx="10993347" cy="110799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zh-CN" altLang="en-US" sz="6600" b="1" dirty="0">
                <a:solidFill>
                  <a:schemeClr val="bg1"/>
                </a:solidFill>
                <a:cs typeface="+mn-ea"/>
                <a:sym typeface="+mn-lt"/>
              </a:rPr>
              <a:t>业务培训</a:t>
            </a:r>
            <a:r>
              <a:rPr kumimoji="1" lang="zh-CN" altLang="en-US" sz="6600" b="1" dirty="0">
                <a:solidFill>
                  <a:schemeClr val="bg1"/>
                </a:solidFill>
                <a:cs typeface="+mn-ea"/>
                <a:sym typeface="+mn-lt"/>
              </a:rPr>
              <a:t>相关文件</a:t>
            </a:r>
            <a:endParaRPr kumimoji="1" lang="zh-CN" altLang="en-US" sz="66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pic>
        <p:nvPicPr>
          <p:cNvPr id="229" name="图片 228" descr="ppt模版-0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5370" y="6289675"/>
            <a:ext cx="2461260" cy="45339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279400" y="92710"/>
            <a:ext cx="11633200" cy="299720"/>
            <a:chOff x="455" y="146"/>
            <a:chExt cx="18320" cy="472"/>
          </a:xfrm>
        </p:grpSpPr>
        <p:pic>
          <p:nvPicPr>
            <p:cNvPr id="5" name="图片 4" descr="ppt模版-0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55" y="146"/>
              <a:ext cx="1615" cy="472"/>
            </a:xfrm>
            <a:prstGeom prst="rect">
              <a:avLst/>
            </a:prstGeom>
          </p:spPr>
        </p:pic>
        <p:pic>
          <p:nvPicPr>
            <p:cNvPr id="8" name="图片 7" descr="ppt模版-0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423" y="272"/>
              <a:ext cx="3352" cy="245"/>
            </a:xfrm>
            <a:prstGeom prst="rect">
              <a:avLst/>
            </a:prstGeom>
          </p:spPr>
        </p:pic>
      </p:grpSp>
      <p:sp>
        <p:nvSpPr>
          <p:cNvPr id="6" name="矩形 5"/>
          <p:cNvSpPr/>
          <p:nvPr/>
        </p:nvSpPr>
        <p:spPr>
          <a:xfrm flipV="1">
            <a:off x="8916000" y="485140"/>
            <a:ext cx="3276000" cy="76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 flipV="1">
            <a:off x="0" y="485140"/>
            <a:ext cx="9216000" cy="76200"/>
          </a:xfrm>
          <a:prstGeom prst="rect">
            <a:avLst/>
          </a:prstGeom>
          <a:solidFill>
            <a:srgbClr val="17288B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>
              <a:cs typeface="+mn-ea"/>
              <a:sym typeface="+mn-lt"/>
            </a:endParaRPr>
          </a:p>
        </p:txBody>
      </p:sp>
      <p:sp>
        <p:nvSpPr>
          <p:cNvPr id="13" name="文本占位符 7"/>
          <p:cNvSpPr txBox="1"/>
          <p:nvPr/>
        </p:nvSpPr>
        <p:spPr>
          <a:xfrm>
            <a:off x="279400" y="525333"/>
            <a:ext cx="5023383" cy="721395"/>
          </a:xfrm>
          <a:prstGeom prst="rect">
            <a:avLst/>
          </a:prstGeom>
          <a:ln w="12700" cmpd="sng">
            <a:noFill/>
          </a:ln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indent="0" algn="l" defTabSz="914400" rtl="0" eaLnBrk="1" latinLnBrk="0" hangingPunct="1">
              <a:buNone/>
              <a:defRPr sz="2400" b="1" kern="12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zh-CN" altLang="en-US" sz="3200" dirty="0">
                <a:solidFill>
                  <a:srgbClr val="17288B"/>
                </a:solidFill>
                <a:latin typeface="+mn-lt"/>
                <a:ea typeface="+mn-ea"/>
                <a:cs typeface="+mn-ea"/>
                <a:sym typeface="+mn-lt"/>
              </a:rPr>
              <a:t>业务培训相关文件</a:t>
            </a:r>
            <a:endParaRPr kumimoji="1" lang="zh-CN" altLang="en-US" sz="3200" dirty="0">
              <a:solidFill>
                <a:srgbClr val="17288B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-952" y="6452870"/>
            <a:ext cx="12193905" cy="405130"/>
            <a:chOff x="-952" y="6452870"/>
            <a:chExt cx="12193905" cy="405130"/>
          </a:xfrm>
        </p:grpSpPr>
        <p:sp>
          <p:nvSpPr>
            <p:cNvPr id="38" name="矩形 37"/>
            <p:cNvSpPr/>
            <p:nvPr/>
          </p:nvSpPr>
          <p:spPr>
            <a:xfrm>
              <a:off x="-952" y="6452870"/>
              <a:ext cx="12193905" cy="405130"/>
            </a:xfrm>
            <a:prstGeom prst="rect">
              <a:avLst/>
            </a:prstGeom>
            <a:solidFill>
              <a:srgbClr val="17288B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>
                <a:cs typeface="+mn-ea"/>
                <a:sym typeface="+mn-lt"/>
              </a:endParaRPr>
            </a:p>
          </p:txBody>
        </p:sp>
        <p:pic>
          <p:nvPicPr>
            <p:cNvPr id="39" name="图片 38" descr="ppt模版-0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128895" y="6458585"/>
              <a:ext cx="1934210" cy="376555"/>
            </a:xfrm>
            <a:prstGeom prst="rect">
              <a:avLst/>
            </a:prstGeom>
          </p:spPr>
        </p:pic>
      </p:grpSp>
      <p:grpSp>
        <p:nvGrpSpPr>
          <p:cNvPr id="4" name="组合 3"/>
          <p:cNvGrpSpPr/>
          <p:nvPr/>
        </p:nvGrpSpPr>
        <p:grpSpPr>
          <a:xfrm>
            <a:off x="186243" y="1955382"/>
            <a:ext cx="5023382" cy="3960000"/>
            <a:chOff x="279400" y="1396634"/>
            <a:chExt cx="3747482" cy="1551722"/>
          </a:xfrm>
        </p:grpSpPr>
        <p:sp>
          <p:nvSpPr>
            <p:cNvPr id="52" name="MH_Other_1"/>
            <p:cNvSpPr/>
            <p:nvPr>
              <p:custDataLst>
                <p:tags r:id="rId4"/>
              </p:custDataLst>
            </p:nvPr>
          </p:nvSpPr>
          <p:spPr>
            <a:xfrm>
              <a:off x="279400" y="1524476"/>
              <a:ext cx="795482" cy="501383"/>
            </a:xfrm>
            <a:custGeom>
              <a:avLst/>
              <a:gdLst>
                <a:gd name="connsiteX0" fmla="*/ 0 w 2429934"/>
                <a:gd name="connsiteY0" fmla="*/ 360367 h 372534"/>
                <a:gd name="connsiteX1" fmla="*/ 2429934 w 2429934"/>
                <a:gd name="connsiteY1" fmla="*/ 360367 h 372534"/>
                <a:gd name="connsiteX2" fmla="*/ 2429934 w 2429934"/>
                <a:gd name="connsiteY2" fmla="*/ 372534 h 372534"/>
                <a:gd name="connsiteX3" fmla="*/ 0 w 2429934"/>
                <a:gd name="connsiteY3" fmla="*/ 372534 h 372534"/>
                <a:gd name="connsiteX4" fmla="*/ 0 w 2429934"/>
                <a:gd name="connsiteY4" fmla="*/ 30167 h 372534"/>
                <a:gd name="connsiteX5" fmla="*/ 2429934 w 2429934"/>
                <a:gd name="connsiteY5" fmla="*/ 30167 h 372534"/>
                <a:gd name="connsiteX6" fmla="*/ 2429934 w 2429934"/>
                <a:gd name="connsiteY6" fmla="*/ 342367 h 372534"/>
                <a:gd name="connsiteX7" fmla="*/ 0 w 2429934"/>
                <a:gd name="connsiteY7" fmla="*/ 342367 h 372534"/>
                <a:gd name="connsiteX8" fmla="*/ 0 w 2429934"/>
                <a:gd name="connsiteY8" fmla="*/ 0 h 372534"/>
                <a:gd name="connsiteX9" fmla="*/ 2429934 w 2429934"/>
                <a:gd name="connsiteY9" fmla="*/ 0 h 372534"/>
                <a:gd name="connsiteX10" fmla="*/ 2429934 w 2429934"/>
                <a:gd name="connsiteY10" fmla="*/ 12167 h 372534"/>
                <a:gd name="connsiteX11" fmla="*/ 0 w 2429934"/>
                <a:gd name="connsiteY11" fmla="*/ 12167 h 372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429934" h="372534">
                  <a:moveTo>
                    <a:pt x="0" y="360367"/>
                  </a:moveTo>
                  <a:lnTo>
                    <a:pt x="2429934" y="360367"/>
                  </a:lnTo>
                  <a:lnTo>
                    <a:pt x="2429934" y="372534"/>
                  </a:lnTo>
                  <a:lnTo>
                    <a:pt x="0" y="372534"/>
                  </a:lnTo>
                  <a:close/>
                  <a:moveTo>
                    <a:pt x="0" y="30167"/>
                  </a:moveTo>
                  <a:lnTo>
                    <a:pt x="2429934" y="30167"/>
                  </a:lnTo>
                  <a:lnTo>
                    <a:pt x="2429934" y="342367"/>
                  </a:lnTo>
                  <a:lnTo>
                    <a:pt x="0" y="342367"/>
                  </a:lnTo>
                  <a:close/>
                  <a:moveTo>
                    <a:pt x="0" y="0"/>
                  </a:moveTo>
                  <a:lnTo>
                    <a:pt x="2429934" y="0"/>
                  </a:lnTo>
                  <a:lnTo>
                    <a:pt x="2429934" y="12167"/>
                  </a:lnTo>
                  <a:lnTo>
                    <a:pt x="0" y="12167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3200" b="1" dirty="0">
                  <a:solidFill>
                    <a:srgbClr val="FEFFFF"/>
                  </a:solidFill>
                  <a:cs typeface="+mn-ea"/>
                  <a:sym typeface="+mn-lt"/>
                </a:rPr>
                <a:t>01</a:t>
              </a:r>
              <a:endParaRPr lang="zh-CN" altLang="en-US" sz="3200" b="1" dirty="0">
                <a:solidFill>
                  <a:srgbClr val="FEFFFF"/>
                </a:solidFill>
                <a:cs typeface="+mn-ea"/>
                <a:sym typeface="+mn-lt"/>
              </a:endParaRPr>
            </a:p>
          </p:txBody>
        </p:sp>
        <p:sp>
          <p:nvSpPr>
            <p:cNvPr id="53" name="MH_SubTitle_1"/>
            <p:cNvSpPr/>
            <p:nvPr>
              <p:custDataLst>
                <p:tags r:id="rId5"/>
              </p:custDataLst>
            </p:nvPr>
          </p:nvSpPr>
          <p:spPr>
            <a:xfrm>
              <a:off x="1074882" y="1396634"/>
              <a:ext cx="2952000" cy="155172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anchor="ctr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400" dirty="0">
                  <a:solidFill>
                    <a:schemeClr val="tx1"/>
                  </a:solidFill>
                  <a:cs typeface="+mn-ea"/>
                  <a:sym typeface="+mn-lt"/>
                </a:rPr>
                <a:t>《</a:t>
              </a:r>
              <a:r>
                <a:rPr lang="zh-CN" altLang="en-US" sz="2400" dirty="0">
                  <a:solidFill>
                    <a:schemeClr val="tx1"/>
                  </a:solidFill>
                  <a:cs typeface="+mn-ea"/>
                  <a:sym typeface="+mn-lt"/>
                </a:rPr>
                <a:t>关于编报</a:t>
              </a:r>
              <a:r>
                <a:rPr lang="en-US" altLang="zh-CN" sz="2400" dirty="0">
                  <a:solidFill>
                    <a:schemeClr val="tx1"/>
                  </a:solidFill>
                  <a:cs typeface="+mn-ea"/>
                  <a:sym typeface="+mn-lt"/>
                </a:rPr>
                <a:t>2018</a:t>
              </a:r>
              <a:r>
                <a:rPr lang="zh-CN" altLang="en-US" sz="2400" dirty="0">
                  <a:solidFill>
                    <a:schemeClr val="tx1"/>
                  </a:solidFill>
                  <a:cs typeface="+mn-ea"/>
                  <a:sym typeface="+mn-lt"/>
                </a:rPr>
                <a:t>年度行政事业单位国有资产报告的通知</a:t>
              </a:r>
              <a:r>
                <a:rPr lang="en-US" altLang="zh-CN" sz="2400" dirty="0">
                  <a:solidFill>
                    <a:schemeClr val="tx1"/>
                  </a:solidFill>
                  <a:cs typeface="+mn-ea"/>
                  <a:sym typeface="+mn-lt"/>
                </a:rPr>
                <a:t>》</a:t>
              </a:r>
              <a:endParaRPr lang="en-US" altLang="zh-CN" sz="2400" dirty="0">
                <a:solidFill>
                  <a:schemeClr val="tx1"/>
                </a:solidFill>
                <a:cs typeface="+mn-ea"/>
                <a:sym typeface="+mn-lt"/>
              </a:endParaRPr>
            </a:p>
            <a:p>
              <a:pPr>
                <a:lnSpc>
                  <a:spcPct val="150000"/>
                </a:lnSpc>
              </a:pPr>
              <a:endParaRPr lang="en-US" altLang="zh-CN" sz="2000" dirty="0">
                <a:solidFill>
                  <a:schemeClr val="tx1"/>
                </a:solidFill>
                <a:cs typeface="+mn-ea"/>
                <a:sym typeface="+mn-lt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2000" dirty="0">
                  <a:solidFill>
                    <a:schemeClr val="tx1"/>
                  </a:solidFill>
                  <a:cs typeface="+mn-ea"/>
                  <a:sym typeface="+mn-lt"/>
                </a:rPr>
                <a:t>（粤财资</a:t>
              </a:r>
              <a:r>
                <a:rPr lang="en-US" altLang="zh-CN" sz="2000" dirty="0">
                  <a:solidFill>
                    <a:schemeClr val="tx1"/>
                  </a:solidFill>
                  <a:cs typeface="+mn-ea"/>
                  <a:sym typeface="+mn-lt"/>
                </a:rPr>
                <a:t>〔2019〕4</a:t>
              </a:r>
              <a:r>
                <a:rPr lang="zh-CN" altLang="en-US" sz="2000" dirty="0">
                  <a:solidFill>
                    <a:schemeClr val="tx1"/>
                  </a:solidFill>
                  <a:cs typeface="+mn-ea"/>
                  <a:sym typeface="+mn-lt"/>
                </a:rPr>
                <a:t>号）</a:t>
              </a:r>
              <a:endParaRPr lang="zh-CN" altLang="en-US" sz="20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54" name="MH_Other_2"/>
            <p:cNvSpPr/>
            <p:nvPr>
              <p:custDataLst>
                <p:tags r:id="rId6"/>
              </p:custDataLst>
            </p:nvPr>
          </p:nvSpPr>
          <p:spPr>
            <a:xfrm rot="16200000">
              <a:off x="3677117" y="2598591"/>
              <a:ext cx="305625" cy="393904"/>
            </a:xfrm>
            <a:prstGeom prst="rtTriangl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zh-CN" altLang="en-US" sz="2800" b="1">
                <a:cs typeface="+mn-ea"/>
                <a:sym typeface="+mn-lt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6127670" y="1955382"/>
            <a:ext cx="5022000" cy="3960000"/>
            <a:chOff x="4335206" y="1413811"/>
            <a:chExt cx="3747482" cy="1551722"/>
          </a:xfrm>
        </p:grpSpPr>
        <p:sp>
          <p:nvSpPr>
            <p:cNvPr id="65" name="MH_Other_1"/>
            <p:cNvSpPr/>
            <p:nvPr>
              <p:custDataLst>
                <p:tags r:id="rId7"/>
              </p:custDataLst>
            </p:nvPr>
          </p:nvSpPr>
          <p:spPr>
            <a:xfrm>
              <a:off x="4335206" y="1541653"/>
              <a:ext cx="795482" cy="501383"/>
            </a:xfrm>
            <a:custGeom>
              <a:avLst/>
              <a:gdLst>
                <a:gd name="connsiteX0" fmla="*/ 0 w 2429934"/>
                <a:gd name="connsiteY0" fmla="*/ 360367 h 372534"/>
                <a:gd name="connsiteX1" fmla="*/ 2429934 w 2429934"/>
                <a:gd name="connsiteY1" fmla="*/ 360367 h 372534"/>
                <a:gd name="connsiteX2" fmla="*/ 2429934 w 2429934"/>
                <a:gd name="connsiteY2" fmla="*/ 372534 h 372534"/>
                <a:gd name="connsiteX3" fmla="*/ 0 w 2429934"/>
                <a:gd name="connsiteY3" fmla="*/ 372534 h 372534"/>
                <a:gd name="connsiteX4" fmla="*/ 0 w 2429934"/>
                <a:gd name="connsiteY4" fmla="*/ 30167 h 372534"/>
                <a:gd name="connsiteX5" fmla="*/ 2429934 w 2429934"/>
                <a:gd name="connsiteY5" fmla="*/ 30167 h 372534"/>
                <a:gd name="connsiteX6" fmla="*/ 2429934 w 2429934"/>
                <a:gd name="connsiteY6" fmla="*/ 342367 h 372534"/>
                <a:gd name="connsiteX7" fmla="*/ 0 w 2429934"/>
                <a:gd name="connsiteY7" fmla="*/ 342367 h 372534"/>
                <a:gd name="connsiteX8" fmla="*/ 0 w 2429934"/>
                <a:gd name="connsiteY8" fmla="*/ 0 h 372534"/>
                <a:gd name="connsiteX9" fmla="*/ 2429934 w 2429934"/>
                <a:gd name="connsiteY9" fmla="*/ 0 h 372534"/>
                <a:gd name="connsiteX10" fmla="*/ 2429934 w 2429934"/>
                <a:gd name="connsiteY10" fmla="*/ 12167 h 372534"/>
                <a:gd name="connsiteX11" fmla="*/ 0 w 2429934"/>
                <a:gd name="connsiteY11" fmla="*/ 12167 h 372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429934" h="372534">
                  <a:moveTo>
                    <a:pt x="0" y="360367"/>
                  </a:moveTo>
                  <a:lnTo>
                    <a:pt x="2429934" y="360367"/>
                  </a:lnTo>
                  <a:lnTo>
                    <a:pt x="2429934" y="372534"/>
                  </a:lnTo>
                  <a:lnTo>
                    <a:pt x="0" y="372534"/>
                  </a:lnTo>
                  <a:close/>
                  <a:moveTo>
                    <a:pt x="0" y="30167"/>
                  </a:moveTo>
                  <a:lnTo>
                    <a:pt x="2429934" y="30167"/>
                  </a:lnTo>
                  <a:lnTo>
                    <a:pt x="2429934" y="342367"/>
                  </a:lnTo>
                  <a:lnTo>
                    <a:pt x="0" y="342367"/>
                  </a:lnTo>
                  <a:close/>
                  <a:moveTo>
                    <a:pt x="0" y="0"/>
                  </a:moveTo>
                  <a:lnTo>
                    <a:pt x="2429934" y="0"/>
                  </a:lnTo>
                  <a:lnTo>
                    <a:pt x="2429934" y="12167"/>
                  </a:lnTo>
                  <a:lnTo>
                    <a:pt x="0" y="12167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3200" b="1" dirty="0">
                  <a:solidFill>
                    <a:srgbClr val="FEFFFF"/>
                  </a:solidFill>
                  <a:cs typeface="+mn-ea"/>
                  <a:sym typeface="+mn-lt"/>
                </a:rPr>
                <a:t>02</a:t>
              </a:r>
              <a:endParaRPr lang="zh-CN" altLang="en-US" sz="3200" b="1" dirty="0">
                <a:solidFill>
                  <a:srgbClr val="FEFFFF"/>
                </a:solidFill>
                <a:cs typeface="+mn-ea"/>
                <a:sym typeface="+mn-lt"/>
              </a:endParaRPr>
            </a:p>
          </p:txBody>
        </p:sp>
        <p:sp>
          <p:nvSpPr>
            <p:cNvPr id="66" name="MH_SubTitle_1"/>
            <p:cNvSpPr/>
            <p:nvPr>
              <p:custDataLst>
                <p:tags r:id="rId8"/>
              </p:custDataLst>
            </p:nvPr>
          </p:nvSpPr>
          <p:spPr>
            <a:xfrm>
              <a:off x="5130688" y="1413811"/>
              <a:ext cx="2952000" cy="155172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anchor="ctr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400" dirty="0">
                  <a:solidFill>
                    <a:schemeClr val="tx1"/>
                  </a:solidFill>
                  <a:cs typeface="+mn-ea"/>
                  <a:sym typeface="+mn-lt"/>
                </a:rPr>
                <a:t>《</a:t>
              </a:r>
              <a:r>
                <a:rPr lang="zh-CN" altLang="en-US" sz="2400" dirty="0">
                  <a:solidFill>
                    <a:schemeClr val="tx1"/>
                  </a:solidFill>
                  <a:cs typeface="+mn-ea"/>
                  <a:sym typeface="+mn-lt"/>
                </a:rPr>
                <a:t>关于举办</a:t>
              </a:r>
              <a:r>
                <a:rPr lang="en-US" altLang="zh-CN" sz="2400" dirty="0">
                  <a:solidFill>
                    <a:schemeClr val="tx1"/>
                  </a:solidFill>
                  <a:cs typeface="+mn-ea"/>
                  <a:sym typeface="+mn-lt"/>
                </a:rPr>
                <a:t>2018</a:t>
              </a:r>
              <a:r>
                <a:rPr lang="zh-CN" altLang="en-US" sz="2400" dirty="0">
                  <a:solidFill>
                    <a:schemeClr val="tx1"/>
                  </a:solidFill>
                  <a:cs typeface="+mn-ea"/>
                  <a:sym typeface="+mn-lt"/>
                </a:rPr>
                <a:t>年度省直行政事业单位国有资产报告业务培训班的通知</a:t>
              </a:r>
              <a:r>
                <a:rPr lang="en-US" altLang="zh-CN" sz="2400" dirty="0">
                  <a:solidFill>
                    <a:schemeClr val="tx1"/>
                  </a:solidFill>
                  <a:cs typeface="+mn-ea"/>
                  <a:sym typeface="+mn-lt"/>
                </a:rPr>
                <a:t>》</a:t>
              </a:r>
              <a:endParaRPr lang="en-US" altLang="zh-CN" sz="2400" dirty="0">
                <a:solidFill>
                  <a:schemeClr val="tx1"/>
                </a:solidFill>
                <a:cs typeface="+mn-ea"/>
                <a:sym typeface="+mn-lt"/>
              </a:endParaRPr>
            </a:p>
            <a:p>
              <a:pPr>
                <a:lnSpc>
                  <a:spcPct val="150000"/>
                </a:lnSpc>
              </a:pPr>
              <a:endParaRPr lang="en-US" altLang="zh-CN" sz="2000" dirty="0">
                <a:solidFill>
                  <a:schemeClr val="tx1"/>
                </a:solidFill>
                <a:cs typeface="+mn-ea"/>
                <a:sym typeface="+mn-lt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2000" dirty="0">
                  <a:solidFill>
                    <a:schemeClr val="tx1"/>
                  </a:solidFill>
                  <a:cs typeface="+mn-ea"/>
                  <a:sym typeface="+mn-lt"/>
                </a:rPr>
                <a:t>（粤财资函</a:t>
              </a:r>
              <a:r>
                <a:rPr lang="en-US" altLang="zh-CN" sz="2000" dirty="0">
                  <a:solidFill>
                    <a:schemeClr val="tx1"/>
                  </a:solidFill>
                  <a:cs typeface="+mn-ea"/>
                  <a:sym typeface="+mn-lt"/>
                </a:rPr>
                <a:t>〔2019〕24</a:t>
              </a:r>
              <a:r>
                <a:rPr lang="zh-CN" altLang="en-US" sz="2000" dirty="0">
                  <a:solidFill>
                    <a:schemeClr val="tx1"/>
                  </a:solidFill>
                  <a:cs typeface="+mn-ea"/>
                  <a:sym typeface="+mn-lt"/>
                </a:rPr>
                <a:t>号）</a:t>
              </a:r>
              <a:endParaRPr lang="zh-CN" altLang="en-US" sz="20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67" name="MH_Other_2"/>
            <p:cNvSpPr/>
            <p:nvPr>
              <p:custDataLst>
                <p:tags r:id="rId9"/>
              </p:custDataLst>
            </p:nvPr>
          </p:nvSpPr>
          <p:spPr>
            <a:xfrm rot="16200000">
              <a:off x="7732923" y="2615768"/>
              <a:ext cx="305625" cy="393904"/>
            </a:xfrm>
            <a:prstGeom prst="rtTriangl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zh-CN" altLang="en-US" sz="2800" b="1">
                <a:cs typeface="+mn-ea"/>
                <a:sym typeface="+mn-lt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矩形 230"/>
          <p:cNvSpPr/>
          <p:nvPr/>
        </p:nvSpPr>
        <p:spPr>
          <a:xfrm>
            <a:off x="-635" y="1"/>
            <a:ext cx="12193905" cy="6214110"/>
          </a:xfrm>
          <a:prstGeom prst="rect">
            <a:avLst/>
          </a:prstGeom>
          <a:solidFill>
            <a:srgbClr val="17288B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>
              <a:cs typeface="+mn-ea"/>
              <a:sym typeface="+mn-lt"/>
            </a:endParaRPr>
          </a:p>
        </p:txBody>
      </p:sp>
      <p:pic>
        <p:nvPicPr>
          <p:cNvPr id="227" name="图片 226" descr="ppt模版-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3905" cy="6856730"/>
          </a:xfrm>
          <a:prstGeom prst="rect">
            <a:avLst/>
          </a:prstGeom>
        </p:spPr>
      </p:pic>
      <p:sp>
        <p:nvSpPr>
          <p:cNvPr id="234" name="矩形 233"/>
          <p:cNvSpPr/>
          <p:nvPr/>
        </p:nvSpPr>
        <p:spPr>
          <a:xfrm>
            <a:off x="774700" y="2157244"/>
            <a:ext cx="10642600" cy="110799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zh-CN" altLang="en-US" sz="6600" b="1" dirty="0">
                <a:solidFill>
                  <a:schemeClr val="bg1"/>
                </a:solidFill>
                <a:cs typeface="+mn-ea"/>
                <a:sym typeface="+mn-lt"/>
              </a:rPr>
              <a:t>资产报告培训内容</a:t>
            </a:r>
            <a:endParaRPr kumimoji="1" lang="zh-CN" altLang="en-US" sz="66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pic>
        <p:nvPicPr>
          <p:cNvPr id="229" name="图片 228" descr="ppt模版-0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5370" y="6289675"/>
            <a:ext cx="2461260" cy="45339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279400" y="92710"/>
            <a:ext cx="11633200" cy="299720"/>
            <a:chOff x="455" y="146"/>
            <a:chExt cx="18320" cy="472"/>
          </a:xfrm>
        </p:grpSpPr>
        <p:pic>
          <p:nvPicPr>
            <p:cNvPr id="5" name="图片 4" descr="ppt模版-0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55" y="146"/>
              <a:ext cx="1615" cy="472"/>
            </a:xfrm>
            <a:prstGeom prst="rect">
              <a:avLst/>
            </a:prstGeom>
          </p:spPr>
        </p:pic>
        <p:pic>
          <p:nvPicPr>
            <p:cNvPr id="8" name="图片 7" descr="ppt模版-0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423" y="272"/>
              <a:ext cx="3352" cy="245"/>
            </a:xfrm>
            <a:prstGeom prst="rect">
              <a:avLst/>
            </a:prstGeom>
          </p:spPr>
        </p:pic>
      </p:grpSp>
      <p:sp>
        <p:nvSpPr>
          <p:cNvPr id="6" name="矩形 5"/>
          <p:cNvSpPr/>
          <p:nvPr/>
        </p:nvSpPr>
        <p:spPr>
          <a:xfrm flipV="1">
            <a:off x="8916000" y="485140"/>
            <a:ext cx="3276000" cy="76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 flipV="1">
            <a:off x="0" y="485140"/>
            <a:ext cx="9216000" cy="76200"/>
          </a:xfrm>
          <a:prstGeom prst="rect">
            <a:avLst/>
          </a:prstGeom>
          <a:solidFill>
            <a:srgbClr val="17288B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>
              <a:cs typeface="+mn-ea"/>
              <a:sym typeface="+mn-lt"/>
            </a:endParaRPr>
          </a:p>
        </p:txBody>
      </p:sp>
      <p:sp>
        <p:nvSpPr>
          <p:cNvPr id="13" name="文本占位符 7"/>
          <p:cNvSpPr txBox="1"/>
          <p:nvPr/>
        </p:nvSpPr>
        <p:spPr>
          <a:xfrm>
            <a:off x="279400" y="525333"/>
            <a:ext cx="5023383" cy="721395"/>
          </a:xfrm>
          <a:prstGeom prst="rect">
            <a:avLst/>
          </a:prstGeom>
          <a:ln w="12700" cmpd="sng">
            <a:noFill/>
          </a:ln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indent="0" algn="l" defTabSz="914400" rtl="0" eaLnBrk="1" latinLnBrk="0" hangingPunct="1">
              <a:buNone/>
              <a:defRPr sz="2400" b="1" kern="12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CN" sz="3200" dirty="0">
                <a:solidFill>
                  <a:srgbClr val="17288B"/>
                </a:solidFill>
                <a:latin typeface="+mn-lt"/>
                <a:ea typeface="+mn-ea"/>
                <a:cs typeface="+mn-ea"/>
                <a:sym typeface="+mn-lt"/>
              </a:rPr>
              <a:t>1</a:t>
            </a:r>
            <a:r>
              <a:rPr kumimoji="1" lang="zh-CN" altLang="en-US" sz="3200" dirty="0">
                <a:solidFill>
                  <a:srgbClr val="17288B"/>
                </a:solidFill>
                <a:latin typeface="+mn-lt"/>
                <a:ea typeface="+mn-ea"/>
                <a:cs typeface="+mn-ea"/>
                <a:sym typeface="+mn-lt"/>
              </a:rPr>
              <a:t>、编报范围</a:t>
            </a:r>
            <a:endParaRPr kumimoji="1" lang="zh-CN" altLang="en-US" sz="3200" dirty="0">
              <a:solidFill>
                <a:srgbClr val="17288B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-952" y="6452870"/>
            <a:ext cx="12193905" cy="405130"/>
            <a:chOff x="-952" y="6452870"/>
            <a:chExt cx="12193905" cy="405130"/>
          </a:xfrm>
        </p:grpSpPr>
        <p:sp>
          <p:nvSpPr>
            <p:cNvPr id="38" name="矩形 37"/>
            <p:cNvSpPr/>
            <p:nvPr/>
          </p:nvSpPr>
          <p:spPr>
            <a:xfrm>
              <a:off x="-952" y="6452870"/>
              <a:ext cx="12193905" cy="405130"/>
            </a:xfrm>
            <a:prstGeom prst="rect">
              <a:avLst/>
            </a:prstGeom>
            <a:solidFill>
              <a:srgbClr val="17288B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>
                <a:cs typeface="+mn-ea"/>
                <a:sym typeface="+mn-lt"/>
              </a:endParaRPr>
            </a:p>
          </p:txBody>
        </p:sp>
        <p:pic>
          <p:nvPicPr>
            <p:cNvPr id="39" name="图片 38" descr="ppt模版-0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128895" y="6458585"/>
              <a:ext cx="1934210" cy="376555"/>
            </a:xfrm>
            <a:prstGeom prst="rect">
              <a:avLst/>
            </a:prstGeom>
          </p:spPr>
        </p:pic>
      </p:grpSp>
      <p:grpSp>
        <p:nvGrpSpPr>
          <p:cNvPr id="23" name="组合 22"/>
          <p:cNvGrpSpPr/>
          <p:nvPr/>
        </p:nvGrpSpPr>
        <p:grpSpPr>
          <a:xfrm>
            <a:off x="277127" y="2560586"/>
            <a:ext cx="3595259" cy="3326783"/>
            <a:chOff x="3137694" y="-1517296"/>
            <a:chExt cx="3595259" cy="3326783"/>
          </a:xfrm>
        </p:grpSpPr>
        <p:sp>
          <p:nvSpPr>
            <p:cNvPr id="24" name="任意多边形: 形状 23"/>
            <p:cNvSpPr/>
            <p:nvPr/>
          </p:nvSpPr>
          <p:spPr>
            <a:xfrm rot="2871500">
              <a:off x="4098379" y="-158401"/>
              <a:ext cx="1454534" cy="1028507"/>
            </a:xfrm>
            <a:custGeom>
              <a:avLst/>
              <a:gdLst>
                <a:gd name="connsiteX0" fmla="*/ 469853 w 1413130"/>
                <a:gd name="connsiteY0" fmla="*/ 0 h 1018188"/>
                <a:gd name="connsiteX1" fmla="*/ 753108 w 1413130"/>
                <a:gd name="connsiteY1" fmla="*/ 0 h 1018188"/>
                <a:gd name="connsiteX2" fmla="*/ 835770 w 1413130"/>
                <a:gd name="connsiteY2" fmla="*/ 93054 h 1018188"/>
                <a:gd name="connsiteX3" fmla="*/ 835770 w 1413130"/>
                <a:gd name="connsiteY3" fmla="*/ 197097 h 1018188"/>
                <a:gd name="connsiteX4" fmla="*/ 811152 w 1413130"/>
                <a:gd name="connsiteY4" fmla="*/ 238373 h 1018188"/>
                <a:gd name="connsiteX5" fmla="*/ 799675 w 1413130"/>
                <a:gd name="connsiteY5" fmla="*/ 302637 h 1018188"/>
                <a:gd name="connsiteX6" fmla="*/ 945726 w 1413130"/>
                <a:gd name="connsiteY6" fmla="*/ 467737 h 1018188"/>
                <a:gd name="connsiteX7" fmla="*/ 1091777 w 1413130"/>
                <a:gd name="connsiteY7" fmla="*/ 302637 h 1018188"/>
                <a:gd name="connsiteX8" fmla="*/ 1049000 w 1413130"/>
                <a:gd name="connsiteY8" fmla="*/ 185894 h 1018188"/>
                <a:gd name="connsiteX9" fmla="*/ 1038859 w 1413130"/>
                <a:gd name="connsiteY9" fmla="*/ 178165 h 1018188"/>
                <a:gd name="connsiteX10" fmla="*/ 1038859 w 1413130"/>
                <a:gd name="connsiteY10" fmla="*/ 94670 h 1018188"/>
                <a:gd name="connsiteX11" fmla="*/ 1039429 w 1413130"/>
                <a:gd name="connsiteY11" fmla="*/ 94670 h 1018188"/>
                <a:gd name="connsiteX12" fmla="*/ 1123525 w 1413130"/>
                <a:gd name="connsiteY12" fmla="*/ 0 h 1018188"/>
                <a:gd name="connsiteX13" fmla="*/ 1413130 w 1413130"/>
                <a:gd name="connsiteY13" fmla="*/ 0 h 1018188"/>
                <a:gd name="connsiteX14" fmla="*/ 1413130 w 1413130"/>
                <a:gd name="connsiteY14" fmla="*/ 972151 h 1018188"/>
                <a:gd name="connsiteX15" fmla="*/ 463503 w 1413130"/>
                <a:gd name="connsiteY15" fmla="*/ 1018188 h 1018188"/>
                <a:gd name="connsiteX16" fmla="*/ 465379 w 1413130"/>
                <a:gd name="connsiteY16" fmla="*/ 717459 h 1018188"/>
                <a:gd name="connsiteX17" fmla="*/ 373067 w 1413130"/>
                <a:gd name="connsiteY17" fmla="*/ 635457 h 1018188"/>
                <a:gd name="connsiteX18" fmla="*/ 373067 w 1413130"/>
                <a:gd name="connsiteY18" fmla="*/ 634887 h 1018188"/>
                <a:gd name="connsiteX19" fmla="*/ 289572 w 1413130"/>
                <a:gd name="connsiteY19" fmla="*/ 634887 h 1018188"/>
                <a:gd name="connsiteX20" fmla="*/ 281843 w 1413130"/>
                <a:gd name="connsiteY20" fmla="*/ 645028 h 1018188"/>
                <a:gd name="connsiteX21" fmla="*/ 165100 w 1413130"/>
                <a:gd name="connsiteY21" fmla="*/ 687805 h 1018188"/>
                <a:gd name="connsiteX22" fmla="*/ 0 w 1413130"/>
                <a:gd name="connsiteY22" fmla="*/ 541754 h 1018188"/>
                <a:gd name="connsiteX23" fmla="*/ 165100 w 1413130"/>
                <a:gd name="connsiteY23" fmla="*/ 395703 h 1018188"/>
                <a:gd name="connsiteX24" fmla="*/ 229364 w 1413130"/>
                <a:gd name="connsiteY24" fmla="*/ 407180 h 1018188"/>
                <a:gd name="connsiteX25" fmla="*/ 270640 w 1413130"/>
                <a:gd name="connsiteY25" fmla="*/ 431798 h 1018188"/>
                <a:gd name="connsiteX26" fmla="*/ 374683 w 1413130"/>
                <a:gd name="connsiteY26" fmla="*/ 431798 h 1018188"/>
                <a:gd name="connsiteX27" fmla="*/ 467675 w 1413130"/>
                <a:gd name="connsiteY27" fmla="*/ 349191 h 1018188"/>
                <a:gd name="connsiteX0-1" fmla="*/ 469853 w 1454534"/>
                <a:gd name="connsiteY0-2" fmla="*/ 0 h 1021035"/>
                <a:gd name="connsiteX1-3" fmla="*/ 753108 w 1454534"/>
                <a:gd name="connsiteY1-4" fmla="*/ 0 h 1021035"/>
                <a:gd name="connsiteX2-5" fmla="*/ 835770 w 1454534"/>
                <a:gd name="connsiteY2-6" fmla="*/ 93054 h 1021035"/>
                <a:gd name="connsiteX3-7" fmla="*/ 835770 w 1454534"/>
                <a:gd name="connsiteY3-8" fmla="*/ 197097 h 1021035"/>
                <a:gd name="connsiteX4-9" fmla="*/ 811152 w 1454534"/>
                <a:gd name="connsiteY4-10" fmla="*/ 238373 h 1021035"/>
                <a:gd name="connsiteX5-11" fmla="*/ 799675 w 1454534"/>
                <a:gd name="connsiteY5-12" fmla="*/ 302637 h 1021035"/>
                <a:gd name="connsiteX6-13" fmla="*/ 945726 w 1454534"/>
                <a:gd name="connsiteY6-14" fmla="*/ 467737 h 1021035"/>
                <a:gd name="connsiteX7-15" fmla="*/ 1091777 w 1454534"/>
                <a:gd name="connsiteY7-16" fmla="*/ 302637 h 1021035"/>
                <a:gd name="connsiteX8-17" fmla="*/ 1049000 w 1454534"/>
                <a:gd name="connsiteY8-18" fmla="*/ 185894 h 1021035"/>
                <a:gd name="connsiteX9-19" fmla="*/ 1038859 w 1454534"/>
                <a:gd name="connsiteY9-20" fmla="*/ 178165 h 1021035"/>
                <a:gd name="connsiteX10-21" fmla="*/ 1038859 w 1454534"/>
                <a:gd name="connsiteY10-22" fmla="*/ 94670 h 1021035"/>
                <a:gd name="connsiteX11-23" fmla="*/ 1039429 w 1454534"/>
                <a:gd name="connsiteY11-24" fmla="*/ 94670 h 1021035"/>
                <a:gd name="connsiteX12-25" fmla="*/ 1123525 w 1454534"/>
                <a:gd name="connsiteY12-26" fmla="*/ 0 h 1021035"/>
                <a:gd name="connsiteX13-27" fmla="*/ 1413130 w 1454534"/>
                <a:gd name="connsiteY13-28" fmla="*/ 0 h 1021035"/>
                <a:gd name="connsiteX14-29" fmla="*/ 1454534 w 1454534"/>
                <a:gd name="connsiteY14-30" fmla="*/ 1021035 h 1021035"/>
                <a:gd name="connsiteX15-31" fmla="*/ 463503 w 1454534"/>
                <a:gd name="connsiteY15-32" fmla="*/ 1018188 h 1021035"/>
                <a:gd name="connsiteX16-33" fmla="*/ 465379 w 1454534"/>
                <a:gd name="connsiteY16-34" fmla="*/ 717459 h 1021035"/>
                <a:gd name="connsiteX17-35" fmla="*/ 373067 w 1454534"/>
                <a:gd name="connsiteY17-36" fmla="*/ 635457 h 1021035"/>
                <a:gd name="connsiteX18-37" fmla="*/ 373067 w 1454534"/>
                <a:gd name="connsiteY18-38" fmla="*/ 634887 h 1021035"/>
                <a:gd name="connsiteX19-39" fmla="*/ 289572 w 1454534"/>
                <a:gd name="connsiteY19-40" fmla="*/ 634887 h 1021035"/>
                <a:gd name="connsiteX20-41" fmla="*/ 281843 w 1454534"/>
                <a:gd name="connsiteY20-42" fmla="*/ 645028 h 1021035"/>
                <a:gd name="connsiteX21-43" fmla="*/ 165100 w 1454534"/>
                <a:gd name="connsiteY21-44" fmla="*/ 687805 h 1021035"/>
                <a:gd name="connsiteX22-45" fmla="*/ 0 w 1454534"/>
                <a:gd name="connsiteY22-46" fmla="*/ 541754 h 1021035"/>
                <a:gd name="connsiteX23-47" fmla="*/ 165100 w 1454534"/>
                <a:gd name="connsiteY23-48" fmla="*/ 395703 h 1021035"/>
                <a:gd name="connsiteX24-49" fmla="*/ 229364 w 1454534"/>
                <a:gd name="connsiteY24-50" fmla="*/ 407180 h 1021035"/>
                <a:gd name="connsiteX25-51" fmla="*/ 270640 w 1454534"/>
                <a:gd name="connsiteY25-52" fmla="*/ 431798 h 1021035"/>
                <a:gd name="connsiteX26-53" fmla="*/ 374683 w 1454534"/>
                <a:gd name="connsiteY26-54" fmla="*/ 431798 h 1021035"/>
                <a:gd name="connsiteX27-55" fmla="*/ 467675 w 1454534"/>
                <a:gd name="connsiteY27-56" fmla="*/ 349191 h 1021035"/>
                <a:gd name="connsiteX28" fmla="*/ 469853 w 1454534"/>
                <a:gd name="connsiteY28" fmla="*/ 0 h 1021035"/>
                <a:gd name="connsiteX0-57" fmla="*/ 469853 w 1454534"/>
                <a:gd name="connsiteY0-58" fmla="*/ 7472 h 1028507"/>
                <a:gd name="connsiteX1-59" fmla="*/ 753108 w 1454534"/>
                <a:gd name="connsiteY1-60" fmla="*/ 7472 h 1028507"/>
                <a:gd name="connsiteX2-61" fmla="*/ 835770 w 1454534"/>
                <a:gd name="connsiteY2-62" fmla="*/ 100526 h 1028507"/>
                <a:gd name="connsiteX3-63" fmla="*/ 835770 w 1454534"/>
                <a:gd name="connsiteY3-64" fmla="*/ 204569 h 1028507"/>
                <a:gd name="connsiteX4-65" fmla="*/ 811152 w 1454534"/>
                <a:gd name="connsiteY4-66" fmla="*/ 245845 h 1028507"/>
                <a:gd name="connsiteX5-67" fmla="*/ 799675 w 1454534"/>
                <a:gd name="connsiteY5-68" fmla="*/ 310109 h 1028507"/>
                <a:gd name="connsiteX6-69" fmla="*/ 945726 w 1454534"/>
                <a:gd name="connsiteY6-70" fmla="*/ 475209 h 1028507"/>
                <a:gd name="connsiteX7-71" fmla="*/ 1091777 w 1454534"/>
                <a:gd name="connsiteY7-72" fmla="*/ 310109 h 1028507"/>
                <a:gd name="connsiteX8-73" fmla="*/ 1049000 w 1454534"/>
                <a:gd name="connsiteY8-74" fmla="*/ 193366 h 1028507"/>
                <a:gd name="connsiteX9-75" fmla="*/ 1038859 w 1454534"/>
                <a:gd name="connsiteY9-76" fmla="*/ 185637 h 1028507"/>
                <a:gd name="connsiteX10-77" fmla="*/ 1038859 w 1454534"/>
                <a:gd name="connsiteY10-78" fmla="*/ 102142 h 1028507"/>
                <a:gd name="connsiteX11-79" fmla="*/ 1039429 w 1454534"/>
                <a:gd name="connsiteY11-80" fmla="*/ 102142 h 1028507"/>
                <a:gd name="connsiteX12-81" fmla="*/ 1123525 w 1454534"/>
                <a:gd name="connsiteY12-82" fmla="*/ 7472 h 1028507"/>
                <a:gd name="connsiteX13-83" fmla="*/ 1442729 w 1454534"/>
                <a:gd name="connsiteY13-84" fmla="*/ 0 h 1028507"/>
                <a:gd name="connsiteX14-85" fmla="*/ 1454534 w 1454534"/>
                <a:gd name="connsiteY14-86" fmla="*/ 1028507 h 1028507"/>
                <a:gd name="connsiteX15-87" fmla="*/ 463503 w 1454534"/>
                <a:gd name="connsiteY15-88" fmla="*/ 1025660 h 1028507"/>
                <a:gd name="connsiteX16-89" fmla="*/ 465379 w 1454534"/>
                <a:gd name="connsiteY16-90" fmla="*/ 724931 h 1028507"/>
                <a:gd name="connsiteX17-91" fmla="*/ 373067 w 1454534"/>
                <a:gd name="connsiteY17-92" fmla="*/ 642929 h 1028507"/>
                <a:gd name="connsiteX18-93" fmla="*/ 373067 w 1454534"/>
                <a:gd name="connsiteY18-94" fmla="*/ 642359 h 1028507"/>
                <a:gd name="connsiteX19-95" fmla="*/ 289572 w 1454534"/>
                <a:gd name="connsiteY19-96" fmla="*/ 642359 h 1028507"/>
                <a:gd name="connsiteX20-97" fmla="*/ 281843 w 1454534"/>
                <a:gd name="connsiteY20-98" fmla="*/ 652500 h 1028507"/>
                <a:gd name="connsiteX21-99" fmla="*/ 165100 w 1454534"/>
                <a:gd name="connsiteY21-100" fmla="*/ 695277 h 1028507"/>
                <a:gd name="connsiteX22-101" fmla="*/ 0 w 1454534"/>
                <a:gd name="connsiteY22-102" fmla="*/ 549226 h 1028507"/>
                <a:gd name="connsiteX23-103" fmla="*/ 165100 w 1454534"/>
                <a:gd name="connsiteY23-104" fmla="*/ 403175 h 1028507"/>
                <a:gd name="connsiteX24-105" fmla="*/ 229364 w 1454534"/>
                <a:gd name="connsiteY24-106" fmla="*/ 414652 h 1028507"/>
                <a:gd name="connsiteX25-107" fmla="*/ 270640 w 1454534"/>
                <a:gd name="connsiteY25-108" fmla="*/ 439270 h 1028507"/>
                <a:gd name="connsiteX26-109" fmla="*/ 374683 w 1454534"/>
                <a:gd name="connsiteY26-110" fmla="*/ 439270 h 1028507"/>
                <a:gd name="connsiteX27-111" fmla="*/ 467675 w 1454534"/>
                <a:gd name="connsiteY27-112" fmla="*/ 356663 h 1028507"/>
                <a:gd name="connsiteX28-113" fmla="*/ 469853 w 1454534"/>
                <a:gd name="connsiteY28-114" fmla="*/ 7472 h 102850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  <a:cxn ang="0">
                  <a:pos x="connsiteX17-35" y="connsiteY17-36"/>
                </a:cxn>
                <a:cxn ang="0">
                  <a:pos x="connsiteX18-37" y="connsiteY18-38"/>
                </a:cxn>
                <a:cxn ang="0">
                  <a:pos x="connsiteX19-39" y="connsiteY19-40"/>
                </a:cxn>
                <a:cxn ang="0">
                  <a:pos x="connsiteX20-41" y="connsiteY20-42"/>
                </a:cxn>
                <a:cxn ang="0">
                  <a:pos x="connsiteX21-43" y="connsiteY21-44"/>
                </a:cxn>
                <a:cxn ang="0">
                  <a:pos x="connsiteX22-45" y="connsiteY22-46"/>
                </a:cxn>
                <a:cxn ang="0">
                  <a:pos x="connsiteX23-47" y="connsiteY23-48"/>
                </a:cxn>
                <a:cxn ang="0">
                  <a:pos x="connsiteX24-49" y="connsiteY24-50"/>
                </a:cxn>
                <a:cxn ang="0">
                  <a:pos x="connsiteX25-51" y="connsiteY25-52"/>
                </a:cxn>
                <a:cxn ang="0">
                  <a:pos x="connsiteX26-53" y="connsiteY26-54"/>
                </a:cxn>
                <a:cxn ang="0">
                  <a:pos x="connsiteX27-55" y="connsiteY27-56"/>
                </a:cxn>
                <a:cxn ang="0">
                  <a:pos x="connsiteX28-113" y="connsiteY28-114"/>
                </a:cxn>
              </a:cxnLst>
              <a:rect l="l" t="t" r="r" b="b"/>
              <a:pathLst>
                <a:path w="1454534" h="1028507">
                  <a:moveTo>
                    <a:pt x="469853" y="7472"/>
                  </a:moveTo>
                  <a:lnTo>
                    <a:pt x="753108" y="7472"/>
                  </a:lnTo>
                  <a:lnTo>
                    <a:pt x="835770" y="100526"/>
                  </a:lnTo>
                  <a:lnTo>
                    <a:pt x="835770" y="204569"/>
                  </a:lnTo>
                  <a:lnTo>
                    <a:pt x="811152" y="245845"/>
                  </a:lnTo>
                  <a:cubicBezTo>
                    <a:pt x="803762" y="265597"/>
                    <a:pt x="799675" y="287314"/>
                    <a:pt x="799675" y="310109"/>
                  </a:cubicBezTo>
                  <a:cubicBezTo>
                    <a:pt x="799675" y="401291"/>
                    <a:pt x="865064" y="475209"/>
                    <a:pt x="945726" y="475209"/>
                  </a:cubicBezTo>
                  <a:cubicBezTo>
                    <a:pt x="1026388" y="475209"/>
                    <a:pt x="1091777" y="401291"/>
                    <a:pt x="1091777" y="310109"/>
                  </a:cubicBezTo>
                  <a:cubicBezTo>
                    <a:pt x="1091777" y="264518"/>
                    <a:pt x="1075430" y="223243"/>
                    <a:pt x="1049000" y="193366"/>
                  </a:cubicBezTo>
                  <a:lnTo>
                    <a:pt x="1038859" y="185637"/>
                  </a:lnTo>
                  <a:lnTo>
                    <a:pt x="1038859" y="102142"/>
                  </a:lnTo>
                  <a:lnTo>
                    <a:pt x="1039429" y="102142"/>
                  </a:lnTo>
                  <a:lnTo>
                    <a:pt x="1123525" y="7472"/>
                  </a:lnTo>
                  <a:lnTo>
                    <a:pt x="1442729" y="0"/>
                  </a:lnTo>
                  <a:lnTo>
                    <a:pt x="1454534" y="1028507"/>
                  </a:lnTo>
                  <a:lnTo>
                    <a:pt x="463503" y="1025660"/>
                  </a:lnTo>
                  <a:cubicBezTo>
                    <a:pt x="464128" y="925417"/>
                    <a:pt x="464754" y="825174"/>
                    <a:pt x="465379" y="724931"/>
                  </a:cubicBezTo>
                  <a:lnTo>
                    <a:pt x="373067" y="642929"/>
                  </a:lnTo>
                  <a:lnTo>
                    <a:pt x="373067" y="642359"/>
                  </a:lnTo>
                  <a:lnTo>
                    <a:pt x="289572" y="642359"/>
                  </a:lnTo>
                  <a:lnTo>
                    <a:pt x="281843" y="652500"/>
                  </a:lnTo>
                  <a:cubicBezTo>
                    <a:pt x="251966" y="678930"/>
                    <a:pt x="210691" y="695277"/>
                    <a:pt x="165100" y="695277"/>
                  </a:cubicBezTo>
                  <a:cubicBezTo>
                    <a:pt x="73918" y="695277"/>
                    <a:pt x="0" y="629888"/>
                    <a:pt x="0" y="549226"/>
                  </a:cubicBezTo>
                  <a:cubicBezTo>
                    <a:pt x="0" y="468564"/>
                    <a:pt x="73918" y="403175"/>
                    <a:pt x="165100" y="403175"/>
                  </a:cubicBezTo>
                  <a:cubicBezTo>
                    <a:pt x="187895" y="403175"/>
                    <a:pt x="209612" y="407262"/>
                    <a:pt x="229364" y="414652"/>
                  </a:cubicBezTo>
                  <a:lnTo>
                    <a:pt x="270640" y="439270"/>
                  </a:lnTo>
                  <a:lnTo>
                    <a:pt x="374683" y="439270"/>
                  </a:lnTo>
                  <a:lnTo>
                    <a:pt x="467675" y="356663"/>
                  </a:lnTo>
                  <a:lnTo>
                    <a:pt x="469853" y="7472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5" name="任意多边形: 形状 24"/>
            <p:cNvSpPr/>
            <p:nvPr/>
          </p:nvSpPr>
          <p:spPr>
            <a:xfrm rot="8271500">
              <a:off x="3751960" y="-862685"/>
              <a:ext cx="1413130" cy="1018188"/>
            </a:xfrm>
            <a:custGeom>
              <a:avLst/>
              <a:gdLst>
                <a:gd name="connsiteX0" fmla="*/ 469853 w 1413130"/>
                <a:gd name="connsiteY0" fmla="*/ 0 h 1018188"/>
                <a:gd name="connsiteX1" fmla="*/ 753108 w 1413130"/>
                <a:gd name="connsiteY1" fmla="*/ 0 h 1018188"/>
                <a:gd name="connsiteX2" fmla="*/ 835770 w 1413130"/>
                <a:gd name="connsiteY2" fmla="*/ 93054 h 1018188"/>
                <a:gd name="connsiteX3" fmla="*/ 835770 w 1413130"/>
                <a:gd name="connsiteY3" fmla="*/ 197097 h 1018188"/>
                <a:gd name="connsiteX4" fmla="*/ 811152 w 1413130"/>
                <a:gd name="connsiteY4" fmla="*/ 238373 h 1018188"/>
                <a:gd name="connsiteX5" fmla="*/ 799675 w 1413130"/>
                <a:gd name="connsiteY5" fmla="*/ 302637 h 1018188"/>
                <a:gd name="connsiteX6" fmla="*/ 945726 w 1413130"/>
                <a:gd name="connsiteY6" fmla="*/ 467737 h 1018188"/>
                <a:gd name="connsiteX7" fmla="*/ 1091777 w 1413130"/>
                <a:gd name="connsiteY7" fmla="*/ 302637 h 1018188"/>
                <a:gd name="connsiteX8" fmla="*/ 1049000 w 1413130"/>
                <a:gd name="connsiteY8" fmla="*/ 185894 h 1018188"/>
                <a:gd name="connsiteX9" fmla="*/ 1038859 w 1413130"/>
                <a:gd name="connsiteY9" fmla="*/ 178165 h 1018188"/>
                <a:gd name="connsiteX10" fmla="*/ 1038859 w 1413130"/>
                <a:gd name="connsiteY10" fmla="*/ 94670 h 1018188"/>
                <a:gd name="connsiteX11" fmla="*/ 1039429 w 1413130"/>
                <a:gd name="connsiteY11" fmla="*/ 94670 h 1018188"/>
                <a:gd name="connsiteX12" fmla="*/ 1123525 w 1413130"/>
                <a:gd name="connsiteY12" fmla="*/ 0 h 1018188"/>
                <a:gd name="connsiteX13" fmla="*/ 1413130 w 1413130"/>
                <a:gd name="connsiteY13" fmla="*/ 0 h 1018188"/>
                <a:gd name="connsiteX14" fmla="*/ 1413130 w 1413130"/>
                <a:gd name="connsiteY14" fmla="*/ 972151 h 1018188"/>
                <a:gd name="connsiteX15" fmla="*/ 463503 w 1413130"/>
                <a:gd name="connsiteY15" fmla="*/ 1018188 h 1018188"/>
                <a:gd name="connsiteX16" fmla="*/ 465379 w 1413130"/>
                <a:gd name="connsiteY16" fmla="*/ 717459 h 1018188"/>
                <a:gd name="connsiteX17" fmla="*/ 373067 w 1413130"/>
                <a:gd name="connsiteY17" fmla="*/ 635457 h 1018188"/>
                <a:gd name="connsiteX18" fmla="*/ 373067 w 1413130"/>
                <a:gd name="connsiteY18" fmla="*/ 634887 h 1018188"/>
                <a:gd name="connsiteX19" fmla="*/ 289572 w 1413130"/>
                <a:gd name="connsiteY19" fmla="*/ 634887 h 1018188"/>
                <a:gd name="connsiteX20" fmla="*/ 281843 w 1413130"/>
                <a:gd name="connsiteY20" fmla="*/ 645028 h 1018188"/>
                <a:gd name="connsiteX21" fmla="*/ 165100 w 1413130"/>
                <a:gd name="connsiteY21" fmla="*/ 687805 h 1018188"/>
                <a:gd name="connsiteX22" fmla="*/ 0 w 1413130"/>
                <a:gd name="connsiteY22" fmla="*/ 541754 h 1018188"/>
                <a:gd name="connsiteX23" fmla="*/ 165100 w 1413130"/>
                <a:gd name="connsiteY23" fmla="*/ 395703 h 1018188"/>
                <a:gd name="connsiteX24" fmla="*/ 229364 w 1413130"/>
                <a:gd name="connsiteY24" fmla="*/ 407180 h 1018188"/>
                <a:gd name="connsiteX25" fmla="*/ 270640 w 1413130"/>
                <a:gd name="connsiteY25" fmla="*/ 431798 h 1018188"/>
                <a:gd name="connsiteX26" fmla="*/ 374683 w 1413130"/>
                <a:gd name="connsiteY26" fmla="*/ 431798 h 1018188"/>
                <a:gd name="connsiteX27" fmla="*/ 467675 w 1413130"/>
                <a:gd name="connsiteY27" fmla="*/ 349191 h 10181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413130" h="1018188">
                  <a:moveTo>
                    <a:pt x="469853" y="0"/>
                  </a:moveTo>
                  <a:lnTo>
                    <a:pt x="753108" y="0"/>
                  </a:lnTo>
                  <a:lnTo>
                    <a:pt x="835770" y="93054"/>
                  </a:lnTo>
                  <a:lnTo>
                    <a:pt x="835770" y="197097"/>
                  </a:lnTo>
                  <a:lnTo>
                    <a:pt x="811152" y="238373"/>
                  </a:lnTo>
                  <a:cubicBezTo>
                    <a:pt x="803762" y="258125"/>
                    <a:pt x="799675" y="279842"/>
                    <a:pt x="799675" y="302637"/>
                  </a:cubicBezTo>
                  <a:cubicBezTo>
                    <a:pt x="799675" y="393819"/>
                    <a:pt x="865064" y="467737"/>
                    <a:pt x="945726" y="467737"/>
                  </a:cubicBezTo>
                  <a:cubicBezTo>
                    <a:pt x="1026388" y="467737"/>
                    <a:pt x="1091777" y="393819"/>
                    <a:pt x="1091777" y="302637"/>
                  </a:cubicBezTo>
                  <a:cubicBezTo>
                    <a:pt x="1091777" y="257046"/>
                    <a:pt x="1075430" y="215771"/>
                    <a:pt x="1049000" y="185894"/>
                  </a:cubicBezTo>
                  <a:lnTo>
                    <a:pt x="1038859" y="178165"/>
                  </a:lnTo>
                  <a:lnTo>
                    <a:pt x="1038859" y="94670"/>
                  </a:lnTo>
                  <a:lnTo>
                    <a:pt x="1039429" y="94670"/>
                  </a:lnTo>
                  <a:lnTo>
                    <a:pt x="1123525" y="0"/>
                  </a:lnTo>
                  <a:lnTo>
                    <a:pt x="1413130" y="0"/>
                  </a:lnTo>
                  <a:lnTo>
                    <a:pt x="1413130" y="972151"/>
                  </a:lnTo>
                  <a:lnTo>
                    <a:pt x="463503" y="1018188"/>
                  </a:lnTo>
                  <a:lnTo>
                    <a:pt x="465379" y="717459"/>
                  </a:lnTo>
                  <a:lnTo>
                    <a:pt x="373067" y="635457"/>
                  </a:lnTo>
                  <a:lnTo>
                    <a:pt x="373067" y="634887"/>
                  </a:lnTo>
                  <a:lnTo>
                    <a:pt x="289572" y="634887"/>
                  </a:lnTo>
                  <a:lnTo>
                    <a:pt x="281843" y="645028"/>
                  </a:lnTo>
                  <a:cubicBezTo>
                    <a:pt x="251966" y="671458"/>
                    <a:pt x="210691" y="687805"/>
                    <a:pt x="165100" y="687805"/>
                  </a:cubicBezTo>
                  <a:cubicBezTo>
                    <a:pt x="73918" y="687805"/>
                    <a:pt x="0" y="622416"/>
                    <a:pt x="0" y="541754"/>
                  </a:cubicBezTo>
                  <a:cubicBezTo>
                    <a:pt x="0" y="461092"/>
                    <a:pt x="73918" y="395703"/>
                    <a:pt x="165100" y="395703"/>
                  </a:cubicBezTo>
                  <a:cubicBezTo>
                    <a:pt x="187895" y="395703"/>
                    <a:pt x="209612" y="399790"/>
                    <a:pt x="229364" y="407180"/>
                  </a:cubicBezTo>
                  <a:lnTo>
                    <a:pt x="270640" y="431798"/>
                  </a:lnTo>
                  <a:lnTo>
                    <a:pt x="374683" y="431798"/>
                  </a:lnTo>
                  <a:lnTo>
                    <a:pt x="467675" y="349191"/>
                  </a:lnTo>
                  <a:close/>
                </a:path>
              </a:pathLst>
            </a:custGeom>
            <a:solidFill>
              <a:srgbClr val="61E1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" name="任意多边形: 形状 25"/>
            <p:cNvSpPr/>
            <p:nvPr/>
          </p:nvSpPr>
          <p:spPr>
            <a:xfrm rot="12431635">
              <a:off x="4726687" y="-1517296"/>
              <a:ext cx="1413130" cy="1018188"/>
            </a:xfrm>
            <a:custGeom>
              <a:avLst/>
              <a:gdLst>
                <a:gd name="connsiteX0" fmla="*/ 469853 w 1413130"/>
                <a:gd name="connsiteY0" fmla="*/ 0 h 1018188"/>
                <a:gd name="connsiteX1" fmla="*/ 753108 w 1413130"/>
                <a:gd name="connsiteY1" fmla="*/ 0 h 1018188"/>
                <a:gd name="connsiteX2" fmla="*/ 835770 w 1413130"/>
                <a:gd name="connsiteY2" fmla="*/ 93054 h 1018188"/>
                <a:gd name="connsiteX3" fmla="*/ 835770 w 1413130"/>
                <a:gd name="connsiteY3" fmla="*/ 197097 h 1018188"/>
                <a:gd name="connsiteX4" fmla="*/ 811152 w 1413130"/>
                <a:gd name="connsiteY4" fmla="*/ 238373 h 1018188"/>
                <a:gd name="connsiteX5" fmla="*/ 799675 w 1413130"/>
                <a:gd name="connsiteY5" fmla="*/ 302637 h 1018188"/>
                <a:gd name="connsiteX6" fmla="*/ 945726 w 1413130"/>
                <a:gd name="connsiteY6" fmla="*/ 467737 h 1018188"/>
                <a:gd name="connsiteX7" fmla="*/ 1091777 w 1413130"/>
                <a:gd name="connsiteY7" fmla="*/ 302637 h 1018188"/>
                <a:gd name="connsiteX8" fmla="*/ 1049000 w 1413130"/>
                <a:gd name="connsiteY8" fmla="*/ 185894 h 1018188"/>
                <a:gd name="connsiteX9" fmla="*/ 1038859 w 1413130"/>
                <a:gd name="connsiteY9" fmla="*/ 178165 h 1018188"/>
                <a:gd name="connsiteX10" fmla="*/ 1038859 w 1413130"/>
                <a:gd name="connsiteY10" fmla="*/ 94670 h 1018188"/>
                <a:gd name="connsiteX11" fmla="*/ 1039429 w 1413130"/>
                <a:gd name="connsiteY11" fmla="*/ 94670 h 1018188"/>
                <a:gd name="connsiteX12" fmla="*/ 1123525 w 1413130"/>
                <a:gd name="connsiteY12" fmla="*/ 0 h 1018188"/>
                <a:gd name="connsiteX13" fmla="*/ 1413130 w 1413130"/>
                <a:gd name="connsiteY13" fmla="*/ 0 h 1018188"/>
                <a:gd name="connsiteX14" fmla="*/ 1413130 w 1413130"/>
                <a:gd name="connsiteY14" fmla="*/ 972151 h 1018188"/>
                <a:gd name="connsiteX15" fmla="*/ 463503 w 1413130"/>
                <a:gd name="connsiteY15" fmla="*/ 1018188 h 1018188"/>
                <a:gd name="connsiteX16" fmla="*/ 465379 w 1413130"/>
                <a:gd name="connsiteY16" fmla="*/ 717459 h 1018188"/>
                <a:gd name="connsiteX17" fmla="*/ 373067 w 1413130"/>
                <a:gd name="connsiteY17" fmla="*/ 635457 h 1018188"/>
                <a:gd name="connsiteX18" fmla="*/ 373067 w 1413130"/>
                <a:gd name="connsiteY18" fmla="*/ 634887 h 1018188"/>
                <a:gd name="connsiteX19" fmla="*/ 289572 w 1413130"/>
                <a:gd name="connsiteY19" fmla="*/ 634887 h 1018188"/>
                <a:gd name="connsiteX20" fmla="*/ 281843 w 1413130"/>
                <a:gd name="connsiteY20" fmla="*/ 645028 h 1018188"/>
                <a:gd name="connsiteX21" fmla="*/ 165100 w 1413130"/>
                <a:gd name="connsiteY21" fmla="*/ 687805 h 1018188"/>
                <a:gd name="connsiteX22" fmla="*/ 0 w 1413130"/>
                <a:gd name="connsiteY22" fmla="*/ 541754 h 1018188"/>
                <a:gd name="connsiteX23" fmla="*/ 165100 w 1413130"/>
                <a:gd name="connsiteY23" fmla="*/ 395703 h 1018188"/>
                <a:gd name="connsiteX24" fmla="*/ 229364 w 1413130"/>
                <a:gd name="connsiteY24" fmla="*/ 407180 h 1018188"/>
                <a:gd name="connsiteX25" fmla="*/ 270640 w 1413130"/>
                <a:gd name="connsiteY25" fmla="*/ 431798 h 1018188"/>
                <a:gd name="connsiteX26" fmla="*/ 374683 w 1413130"/>
                <a:gd name="connsiteY26" fmla="*/ 431798 h 1018188"/>
                <a:gd name="connsiteX27" fmla="*/ 467675 w 1413130"/>
                <a:gd name="connsiteY27" fmla="*/ 349191 h 10181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413130" h="1018188">
                  <a:moveTo>
                    <a:pt x="469853" y="0"/>
                  </a:moveTo>
                  <a:lnTo>
                    <a:pt x="753108" y="0"/>
                  </a:lnTo>
                  <a:lnTo>
                    <a:pt x="835770" y="93054"/>
                  </a:lnTo>
                  <a:lnTo>
                    <a:pt x="835770" y="197097"/>
                  </a:lnTo>
                  <a:lnTo>
                    <a:pt x="811152" y="238373"/>
                  </a:lnTo>
                  <a:cubicBezTo>
                    <a:pt x="803762" y="258125"/>
                    <a:pt x="799675" y="279842"/>
                    <a:pt x="799675" y="302637"/>
                  </a:cubicBezTo>
                  <a:cubicBezTo>
                    <a:pt x="799675" y="393819"/>
                    <a:pt x="865064" y="467737"/>
                    <a:pt x="945726" y="467737"/>
                  </a:cubicBezTo>
                  <a:cubicBezTo>
                    <a:pt x="1026388" y="467737"/>
                    <a:pt x="1091777" y="393819"/>
                    <a:pt x="1091777" y="302637"/>
                  </a:cubicBezTo>
                  <a:cubicBezTo>
                    <a:pt x="1091777" y="257046"/>
                    <a:pt x="1075430" y="215771"/>
                    <a:pt x="1049000" y="185894"/>
                  </a:cubicBezTo>
                  <a:lnTo>
                    <a:pt x="1038859" y="178165"/>
                  </a:lnTo>
                  <a:lnTo>
                    <a:pt x="1038859" y="94670"/>
                  </a:lnTo>
                  <a:lnTo>
                    <a:pt x="1039429" y="94670"/>
                  </a:lnTo>
                  <a:lnTo>
                    <a:pt x="1123525" y="0"/>
                  </a:lnTo>
                  <a:lnTo>
                    <a:pt x="1413130" y="0"/>
                  </a:lnTo>
                  <a:lnTo>
                    <a:pt x="1413130" y="972151"/>
                  </a:lnTo>
                  <a:lnTo>
                    <a:pt x="463503" y="1018188"/>
                  </a:lnTo>
                  <a:lnTo>
                    <a:pt x="465379" y="717459"/>
                  </a:lnTo>
                  <a:lnTo>
                    <a:pt x="373067" y="635457"/>
                  </a:lnTo>
                  <a:lnTo>
                    <a:pt x="373067" y="634887"/>
                  </a:lnTo>
                  <a:lnTo>
                    <a:pt x="289572" y="634887"/>
                  </a:lnTo>
                  <a:lnTo>
                    <a:pt x="281843" y="645028"/>
                  </a:lnTo>
                  <a:cubicBezTo>
                    <a:pt x="251966" y="671458"/>
                    <a:pt x="210691" y="687805"/>
                    <a:pt x="165100" y="687805"/>
                  </a:cubicBezTo>
                  <a:cubicBezTo>
                    <a:pt x="73918" y="687805"/>
                    <a:pt x="0" y="622416"/>
                    <a:pt x="0" y="541754"/>
                  </a:cubicBezTo>
                  <a:cubicBezTo>
                    <a:pt x="0" y="461092"/>
                    <a:pt x="73918" y="395703"/>
                    <a:pt x="165100" y="395703"/>
                  </a:cubicBezTo>
                  <a:cubicBezTo>
                    <a:pt x="187895" y="395703"/>
                    <a:pt x="209612" y="399790"/>
                    <a:pt x="229364" y="407180"/>
                  </a:cubicBezTo>
                  <a:lnTo>
                    <a:pt x="270640" y="431798"/>
                  </a:lnTo>
                  <a:lnTo>
                    <a:pt x="374683" y="431798"/>
                  </a:lnTo>
                  <a:lnTo>
                    <a:pt x="467675" y="349191"/>
                  </a:lnTo>
                  <a:close/>
                </a:path>
              </a:pathLst>
            </a:custGeom>
            <a:solidFill>
              <a:srgbClr val="86BA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7" name="任意多边形: 形状 26"/>
            <p:cNvSpPr/>
            <p:nvPr/>
          </p:nvSpPr>
          <p:spPr>
            <a:xfrm rot="20339764">
              <a:off x="5319823" y="-589519"/>
              <a:ext cx="1413130" cy="1018188"/>
            </a:xfrm>
            <a:custGeom>
              <a:avLst/>
              <a:gdLst>
                <a:gd name="connsiteX0" fmla="*/ 469853 w 1413130"/>
                <a:gd name="connsiteY0" fmla="*/ 0 h 1018188"/>
                <a:gd name="connsiteX1" fmla="*/ 753108 w 1413130"/>
                <a:gd name="connsiteY1" fmla="*/ 0 h 1018188"/>
                <a:gd name="connsiteX2" fmla="*/ 835770 w 1413130"/>
                <a:gd name="connsiteY2" fmla="*/ 93054 h 1018188"/>
                <a:gd name="connsiteX3" fmla="*/ 835770 w 1413130"/>
                <a:gd name="connsiteY3" fmla="*/ 197097 h 1018188"/>
                <a:gd name="connsiteX4" fmla="*/ 811152 w 1413130"/>
                <a:gd name="connsiteY4" fmla="*/ 238373 h 1018188"/>
                <a:gd name="connsiteX5" fmla="*/ 799675 w 1413130"/>
                <a:gd name="connsiteY5" fmla="*/ 302637 h 1018188"/>
                <a:gd name="connsiteX6" fmla="*/ 945726 w 1413130"/>
                <a:gd name="connsiteY6" fmla="*/ 467737 h 1018188"/>
                <a:gd name="connsiteX7" fmla="*/ 1091777 w 1413130"/>
                <a:gd name="connsiteY7" fmla="*/ 302637 h 1018188"/>
                <a:gd name="connsiteX8" fmla="*/ 1049000 w 1413130"/>
                <a:gd name="connsiteY8" fmla="*/ 185894 h 1018188"/>
                <a:gd name="connsiteX9" fmla="*/ 1038859 w 1413130"/>
                <a:gd name="connsiteY9" fmla="*/ 178165 h 1018188"/>
                <a:gd name="connsiteX10" fmla="*/ 1038859 w 1413130"/>
                <a:gd name="connsiteY10" fmla="*/ 94670 h 1018188"/>
                <a:gd name="connsiteX11" fmla="*/ 1039429 w 1413130"/>
                <a:gd name="connsiteY11" fmla="*/ 94670 h 1018188"/>
                <a:gd name="connsiteX12" fmla="*/ 1123525 w 1413130"/>
                <a:gd name="connsiteY12" fmla="*/ 0 h 1018188"/>
                <a:gd name="connsiteX13" fmla="*/ 1413130 w 1413130"/>
                <a:gd name="connsiteY13" fmla="*/ 0 h 1018188"/>
                <a:gd name="connsiteX14" fmla="*/ 1413130 w 1413130"/>
                <a:gd name="connsiteY14" fmla="*/ 972151 h 1018188"/>
                <a:gd name="connsiteX15" fmla="*/ 463503 w 1413130"/>
                <a:gd name="connsiteY15" fmla="*/ 1018188 h 1018188"/>
                <a:gd name="connsiteX16" fmla="*/ 465379 w 1413130"/>
                <a:gd name="connsiteY16" fmla="*/ 717459 h 1018188"/>
                <a:gd name="connsiteX17" fmla="*/ 373067 w 1413130"/>
                <a:gd name="connsiteY17" fmla="*/ 635457 h 1018188"/>
                <a:gd name="connsiteX18" fmla="*/ 373067 w 1413130"/>
                <a:gd name="connsiteY18" fmla="*/ 634887 h 1018188"/>
                <a:gd name="connsiteX19" fmla="*/ 289572 w 1413130"/>
                <a:gd name="connsiteY19" fmla="*/ 634887 h 1018188"/>
                <a:gd name="connsiteX20" fmla="*/ 281843 w 1413130"/>
                <a:gd name="connsiteY20" fmla="*/ 645028 h 1018188"/>
                <a:gd name="connsiteX21" fmla="*/ 165100 w 1413130"/>
                <a:gd name="connsiteY21" fmla="*/ 687805 h 1018188"/>
                <a:gd name="connsiteX22" fmla="*/ 0 w 1413130"/>
                <a:gd name="connsiteY22" fmla="*/ 541754 h 1018188"/>
                <a:gd name="connsiteX23" fmla="*/ 165100 w 1413130"/>
                <a:gd name="connsiteY23" fmla="*/ 395703 h 1018188"/>
                <a:gd name="connsiteX24" fmla="*/ 229364 w 1413130"/>
                <a:gd name="connsiteY24" fmla="*/ 407180 h 1018188"/>
                <a:gd name="connsiteX25" fmla="*/ 270640 w 1413130"/>
                <a:gd name="connsiteY25" fmla="*/ 431798 h 1018188"/>
                <a:gd name="connsiteX26" fmla="*/ 374683 w 1413130"/>
                <a:gd name="connsiteY26" fmla="*/ 431798 h 1018188"/>
                <a:gd name="connsiteX27" fmla="*/ 467675 w 1413130"/>
                <a:gd name="connsiteY27" fmla="*/ 349191 h 10181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413130" h="1018188">
                  <a:moveTo>
                    <a:pt x="469853" y="0"/>
                  </a:moveTo>
                  <a:lnTo>
                    <a:pt x="753108" y="0"/>
                  </a:lnTo>
                  <a:lnTo>
                    <a:pt x="835770" y="93054"/>
                  </a:lnTo>
                  <a:lnTo>
                    <a:pt x="835770" y="197097"/>
                  </a:lnTo>
                  <a:lnTo>
                    <a:pt x="811152" y="238373"/>
                  </a:lnTo>
                  <a:cubicBezTo>
                    <a:pt x="803762" y="258125"/>
                    <a:pt x="799675" y="279842"/>
                    <a:pt x="799675" y="302637"/>
                  </a:cubicBezTo>
                  <a:cubicBezTo>
                    <a:pt x="799675" y="393819"/>
                    <a:pt x="865064" y="467737"/>
                    <a:pt x="945726" y="467737"/>
                  </a:cubicBezTo>
                  <a:cubicBezTo>
                    <a:pt x="1026388" y="467737"/>
                    <a:pt x="1091777" y="393819"/>
                    <a:pt x="1091777" y="302637"/>
                  </a:cubicBezTo>
                  <a:cubicBezTo>
                    <a:pt x="1091777" y="257046"/>
                    <a:pt x="1075430" y="215771"/>
                    <a:pt x="1049000" y="185894"/>
                  </a:cubicBezTo>
                  <a:lnTo>
                    <a:pt x="1038859" y="178165"/>
                  </a:lnTo>
                  <a:lnTo>
                    <a:pt x="1038859" y="94670"/>
                  </a:lnTo>
                  <a:lnTo>
                    <a:pt x="1039429" y="94670"/>
                  </a:lnTo>
                  <a:lnTo>
                    <a:pt x="1123525" y="0"/>
                  </a:lnTo>
                  <a:lnTo>
                    <a:pt x="1413130" y="0"/>
                  </a:lnTo>
                  <a:lnTo>
                    <a:pt x="1413130" y="972151"/>
                  </a:lnTo>
                  <a:lnTo>
                    <a:pt x="463503" y="1018188"/>
                  </a:lnTo>
                  <a:lnTo>
                    <a:pt x="465379" y="717459"/>
                  </a:lnTo>
                  <a:lnTo>
                    <a:pt x="373067" y="635457"/>
                  </a:lnTo>
                  <a:lnTo>
                    <a:pt x="373067" y="634887"/>
                  </a:lnTo>
                  <a:lnTo>
                    <a:pt x="289572" y="634887"/>
                  </a:lnTo>
                  <a:lnTo>
                    <a:pt x="281843" y="645028"/>
                  </a:lnTo>
                  <a:cubicBezTo>
                    <a:pt x="251966" y="671458"/>
                    <a:pt x="210691" y="687805"/>
                    <a:pt x="165100" y="687805"/>
                  </a:cubicBezTo>
                  <a:cubicBezTo>
                    <a:pt x="73918" y="687805"/>
                    <a:pt x="0" y="622416"/>
                    <a:pt x="0" y="541754"/>
                  </a:cubicBezTo>
                  <a:cubicBezTo>
                    <a:pt x="0" y="461092"/>
                    <a:pt x="73918" y="395703"/>
                    <a:pt x="165100" y="395703"/>
                  </a:cubicBezTo>
                  <a:cubicBezTo>
                    <a:pt x="187895" y="395703"/>
                    <a:pt x="209612" y="399790"/>
                    <a:pt x="229364" y="407180"/>
                  </a:cubicBezTo>
                  <a:lnTo>
                    <a:pt x="270640" y="431798"/>
                  </a:lnTo>
                  <a:lnTo>
                    <a:pt x="374683" y="431798"/>
                  </a:lnTo>
                  <a:lnTo>
                    <a:pt x="467675" y="349191"/>
                  </a:lnTo>
                  <a:close/>
                </a:path>
              </a:pathLst>
            </a:custGeom>
            <a:solidFill>
              <a:srgbClr val="61E1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" name="任意多边形: 形状 27"/>
            <p:cNvSpPr/>
            <p:nvPr/>
          </p:nvSpPr>
          <p:spPr>
            <a:xfrm rot="2871500" flipV="1">
              <a:off x="2954172" y="356356"/>
              <a:ext cx="1974739" cy="931524"/>
            </a:xfrm>
            <a:custGeom>
              <a:avLst/>
              <a:gdLst>
                <a:gd name="connsiteX0" fmla="*/ 0 w 1974739"/>
                <a:gd name="connsiteY0" fmla="*/ 931524 h 931524"/>
                <a:gd name="connsiteX1" fmla="*/ 1974739 w 1974739"/>
                <a:gd name="connsiteY1" fmla="*/ 931524 h 931524"/>
                <a:gd name="connsiteX2" fmla="*/ 1426778 w 1974739"/>
                <a:gd name="connsiteY2" fmla="*/ 0 h 931524"/>
                <a:gd name="connsiteX3" fmla="*/ 647940 w 1974739"/>
                <a:gd name="connsiteY3" fmla="*/ 0 h 931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4739" h="931524">
                  <a:moveTo>
                    <a:pt x="0" y="931524"/>
                  </a:moveTo>
                  <a:lnTo>
                    <a:pt x="1974739" y="931524"/>
                  </a:lnTo>
                  <a:lnTo>
                    <a:pt x="1426778" y="0"/>
                  </a:lnTo>
                  <a:lnTo>
                    <a:pt x="647940" y="0"/>
                  </a:lnTo>
                  <a:close/>
                </a:path>
              </a:pathLst>
            </a:custGeom>
            <a:solidFill>
              <a:srgbClr val="61E1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" name="任意多边形: 形状 28"/>
            <p:cNvSpPr/>
            <p:nvPr/>
          </p:nvSpPr>
          <p:spPr>
            <a:xfrm rot="2871500" flipV="1">
              <a:off x="3031715" y="1081129"/>
              <a:ext cx="776304" cy="564345"/>
            </a:xfrm>
            <a:custGeom>
              <a:avLst/>
              <a:gdLst>
                <a:gd name="connsiteX0" fmla="*/ 0 w 776304"/>
                <a:gd name="connsiteY0" fmla="*/ 560701 h 564345"/>
                <a:gd name="connsiteX1" fmla="*/ 3297 w 776304"/>
                <a:gd name="connsiteY1" fmla="*/ 564345 h 564345"/>
                <a:gd name="connsiteX2" fmla="*/ 776304 w 776304"/>
                <a:gd name="connsiteY2" fmla="*/ 564345 h 564345"/>
                <a:gd name="connsiteX3" fmla="*/ 444332 w 776304"/>
                <a:gd name="connsiteY3" fmla="*/ 0 h 564345"/>
                <a:gd name="connsiteX4" fmla="*/ 390007 w 776304"/>
                <a:gd name="connsiteY4" fmla="*/ 0 h 5643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6304" h="564345">
                  <a:moveTo>
                    <a:pt x="0" y="560701"/>
                  </a:moveTo>
                  <a:lnTo>
                    <a:pt x="3297" y="564345"/>
                  </a:lnTo>
                  <a:lnTo>
                    <a:pt x="776304" y="564345"/>
                  </a:lnTo>
                  <a:lnTo>
                    <a:pt x="444332" y="0"/>
                  </a:lnTo>
                  <a:lnTo>
                    <a:pt x="390007" y="0"/>
                  </a:lnTo>
                  <a:close/>
                </a:path>
              </a:pathLst>
            </a:custGeom>
            <a:solidFill>
              <a:srgbClr val="EFEE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4403655" y="1504101"/>
            <a:ext cx="6878292" cy="1384995"/>
            <a:chOff x="4403655" y="1822598"/>
            <a:chExt cx="6878292" cy="1384995"/>
          </a:xfrm>
        </p:grpSpPr>
        <p:sp>
          <p:nvSpPr>
            <p:cNvPr id="34" name="矩形 33"/>
            <p:cNvSpPr/>
            <p:nvPr/>
          </p:nvSpPr>
          <p:spPr>
            <a:xfrm>
              <a:off x="5339695" y="1822598"/>
              <a:ext cx="5942252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spcAft>
                  <a:spcPts val="0"/>
                </a:spcAft>
              </a:pPr>
              <a:r>
                <a:rPr lang="zh-CN" altLang="en-US" sz="2800" kern="100" dirty="0">
                  <a:cs typeface="+mn-ea"/>
                  <a:sym typeface="+mn-lt"/>
                </a:rPr>
                <a:t>经机构编制管理部门批准成立的，执行行政、事业单位财务会计制度的各级各类行政事业单位、社会团体</a:t>
              </a:r>
              <a:endParaRPr lang="zh-CN" altLang="zh-CN" sz="2000" kern="100" dirty="0">
                <a:cs typeface="+mn-ea"/>
                <a:sym typeface="+mn-lt"/>
              </a:endParaRPr>
            </a:p>
          </p:txBody>
        </p:sp>
        <p:sp>
          <p:nvSpPr>
            <p:cNvPr id="35" name="椭圆 34"/>
            <p:cNvSpPr/>
            <p:nvPr/>
          </p:nvSpPr>
          <p:spPr>
            <a:xfrm>
              <a:off x="4403655" y="1822598"/>
              <a:ext cx="720000" cy="720000"/>
            </a:xfrm>
            <a:prstGeom prst="ellipse">
              <a:avLst/>
            </a:prstGeom>
            <a:solidFill>
              <a:srgbClr val="61E1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200" dirty="0">
                  <a:cs typeface="+mn-ea"/>
                  <a:sym typeface="+mn-lt"/>
                </a:rPr>
                <a:t>1</a:t>
              </a:r>
              <a:endParaRPr lang="zh-CN" altLang="en-US" sz="3200" dirty="0">
                <a:cs typeface="+mn-ea"/>
                <a:sym typeface="+mn-lt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4403655" y="3440986"/>
            <a:ext cx="6878292" cy="954107"/>
            <a:chOff x="4403655" y="3153652"/>
            <a:chExt cx="6878292" cy="954107"/>
          </a:xfrm>
        </p:grpSpPr>
        <p:sp>
          <p:nvSpPr>
            <p:cNvPr id="40" name="矩形 39"/>
            <p:cNvSpPr/>
            <p:nvPr/>
          </p:nvSpPr>
          <p:spPr>
            <a:xfrm>
              <a:off x="5339695" y="3153652"/>
              <a:ext cx="5942252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zh-CN" altLang="en-US" sz="2800" kern="100" dirty="0">
                  <a:cs typeface="+mn-ea"/>
                  <a:sym typeface="+mn-lt"/>
                </a:rPr>
                <a:t>占有、使用国有资产，执行民间非营利组织会计制度的社会团体等单位</a:t>
              </a:r>
              <a:endParaRPr lang="zh-CN" altLang="zh-CN" sz="2800" kern="100" dirty="0">
                <a:cs typeface="+mn-ea"/>
                <a:sym typeface="+mn-lt"/>
              </a:endParaRPr>
            </a:p>
          </p:txBody>
        </p:sp>
        <p:sp>
          <p:nvSpPr>
            <p:cNvPr id="41" name="椭圆 40"/>
            <p:cNvSpPr/>
            <p:nvPr/>
          </p:nvSpPr>
          <p:spPr>
            <a:xfrm>
              <a:off x="4403655" y="3153652"/>
              <a:ext cx="720000" cy="72000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200" dirty="0">
                  <a:cs typeface="+mn-ea"/>
                  <a:sym typeface="+mn-lt"/>
                </a:rPr>
                <a:t>2</a:t>
              </a:r>
              <a:endParaRPr lang="zh-CN" altLang="en-US" sz="3200" dirty="0">
                <a:cs typeface="+mn-ea"/>
                <a:sym typeface="+mn-lt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4403655" y="4946983"/>
            <a:ext cx="6878292" cy="954107"/>
            <a:chOff x="4403655" y="3153652"/>
            <a:chExt cx="6878292" cy="954107"/>
          </a:xfrm>
        </p:grpSpPr>
        <p:sp>
          <p:nvSpPr>
            <p:cNvPr id="31" name="矩形 30"/>
            <p:cNvSpPr/>
            <p:nvPr/>
          </p:nvSpPr>
          <p:spPr>
            <a:xfrm>
              <a:off x="5339695" y="3153652"/>
              <a:ext cx="5942252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zh-CN" altLang="en-US" sz="2800" kern="100" dirty="0">
                  <a:cs typeface="+mn-ea"/>
                  <a:sym typeface="+mn-lt"/>
                </a:rPr>
                <a:t>执行企业化管理的事业单位不在填报范围</a:t>
              </a:r>
              <a:endParaRPr lang="zh-CN" altLang="zh-CN" sz="2800" kern="100" dirty="0">
                <a:cs typeface="+mn-ea"/>
                <a:sym typeface="+mn-lt"/>
              </a:endParaRPr>
            </a:p>
          </p:txBody>
        </p:sp>
        <p:sp>
          <p:nvSpPr>
            <p:cNvPr id="32" name="椭圆 31"/>
            <p:cNvSpPr/>
            <p:nvPr/>
          </p:nvSpPr>
          <p:spPr>
            <a:xfrm>
              <a:off x="4403655" y="3153652"/>
              <a:ext cx="720000" cy="720000"/>
            </a:xfrm>
            <a:prstGeom prst="ellipse">
              <a:avLst/>
            </a:prstGeom>
            <a:solidFill>
              <a:srgbClr val="86BA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200" dirty="0">
                  <a:cs typeface="+mn-ea"/>
                  <a:sym typeface="+mn-lt"/>
                </a:rPr>
                <a:t>3</a:t>
              </a:r>
              <a:endParaRPr lang="zh-CN" altLang="en-US" sz="3200" dirty="0">
                <a:cs typeface="+mn-ea"/>
                <a:sym typeface="+mn-lt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279400" y="92710"/>
            <a:ext cx="11633200" cy="299720"/>
            <a:chOff x="455" y="146"/>
            <a:chExt cx="18320" cy="472"/>
          </a:xfrm>
        </p:grpSpPr>
        <p:pic>
          <p:nvPicPr>
            <p:cNvPr id="5" name="图片 4" descr="ppt模版-0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55" y="146"/>
              <a:ext cx="1615" cy="472"/>
            </a:xfrm>
            <a:prstGeom prst="rect">
              <a:avLst/>
            </a:prstGeom>
          </p:spPr>
        </p:pic>
        <p:pic>
          <p:nvPicPr>
            <p:cNvPr id="8" name="图片 7" descr="ppt模版-0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423" y="272"/>
              <a:ext cx="3352" cy="245"/>
            </a:xfrm>
            <a:prstGeom prst="rect">
              <a:avLst/>
            </a:prstGeom>
          </p:spPr>
        </p:pic>
      </p:grpSp>
      <p:sp>
        <p:nvSpPr>
          <p:cNvPr id="6" name="矩形 5"/>
          <p:cNvSpPr/>
          <p:nvPr/>
        </p:nvSpPr>
        <p:spPr>
          <a:xfrm flipV="1">
            <a:off x="8916000" y="485140"/>
            <a:ext cx="3276000" cy="76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 flipV="1">
            <a:off x="0" y="485140"/>
            <a:ext cx="9216000" cy="76200"/>
          </a:xfrm>
          <a:prstGeom prst="rect">
            <a:avLst/>
          </a:prstGeom>
          <a:solidFill>
            <a:srgbClr val="17288B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>
              <a:cs typeface="+mn-ea"/>
              <a:sym typeface="+mn-lt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-952" y="6452870"/>
            <a:ext cx="12193905" cy="405130"/>
            <a:chOff x="-952" y="6452870"/>
            <a:chExt cx="12193905" cy="405130"/>
          </a:xfrm>
        </p:grpSpPr>
        <p:sp>
          <p:nvSpPr>
            <p:cNvPr id="38" name="矩形 37"/>
            <p:cNvSpPr/>
            <p:nvPr/>
          </p:nvSpPr>
          <p:spPr>
            <a:xfrm>
              <a:off x="-952" y="6452870"/>
              <a:ext cx="12193905" cy="405130"/>
            </a:xfrm>
            <a:prstGeom prst="rect">
              <a:avLst/>
            </a:prstGeom>
            <a:solidFill>
              <a:srgbClr val="17288B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>
                <a:cs typeface="+mn-ea"/>
                <a:sym typeface="+mn-lt"/>
              </a:endParaRPr>
            </a:p>
          </p:txBody>
        </p:sp>
        <p:pic>
          <p:nvPicPr>
            <p:cNvPr id="39" name="图片 38" descr="ppt模版-0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128895" y="6458585"/>
              <a:ext cx="1934210" cy="376555"/>
            </a:xfrm>
            <a:prstGeom prst="rect">
              <a:avLst/>
            </a:prstGeom>
          </p:spPr>
        </p:pic>
      </p:grpSp>
      <p:grpSp>
        <p:nvGrpSpPr>
          <p:cNvPr id="3" name="组合 2"/>
          <p:cNvGrpSpPr/>
          <p:nvPr/>
        </p:nvGrpSpPr>
        <p:grpSpPr>
          <a:xfrm>
            <a:off x="389816" y="1609905"/>
            <a:ext cx="11412368" cy="720000"/>
            <a:chOff x="389816" y="1620179"/>
            <a:chExt cx="11412368" cy="720000"/>
          </a:xfrm>
        </p:grpSpPr>
        <p:sp>
          <p:nvSpPr>
            <p:cNvPr id="13" name="矩形: 圆角 12"/>
            <p:cNvSpPr/>
            <p:nvPr/>
          </p:nvSpPr>
          <p:spPr>
            <a:xfrm>
              <a:off x="389816" y="1620179"/>
              <a:ext cx="2892170" cy="720000"/>
            </a:xfrm>
            <a:prstGeom prst="roundRect">
              <a:avLst/>
            </a:prstGeom>
            <a:solidFill>
              <a:srgbClr val="A7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sz="2400" b="1" dirty="0">
                  <a:solidFill>
                    <a:schemeClr val="tx1"/>
                  </a:solidFill>
                  <a:cs typeface="+mn-ea"/>
                  <a:sym typeface="+mn-lt"/>
                </a:rPr>
                <a:t>报送时间</a:t>
              </a:r>
              <a:endParaRPr lang="zh-CN" altLang="en-US" sz="2400" b="1" dirty="0">
                <a:cs typeface="+mn-ea"/>
                <a:sym typeface="+mn-lt"/>
              </a:endParaRPr>
            </a:p>
          </p:txBody>
        </p:sp>
        <p:sp>
          <p:nvSpPr>
            <p:cNvPr id="26" name="矩形: 圆角 25"/>
            <p:cNvSpPr/>
            <p:nvPr/>
          </p:nvSpPr>
          <p:spPr>
            <a:xfrm>
              <a:off x="624766" y="1620179"/>
              <a:ext cx="11177418" cy="720000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rgbClr val="A7E8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3551264" y="1780124"/>
              <a:ext cx="7042003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zh-CN" altLang="en-US" sz="2000" dirty="0">
                  <a:cs typeface="+mn-ea"/>
                  <a:sym typeface="+mn-lt"/>
                </a:rPr>
                <a:t>省直部门资产年报报送截止时间为</a:t>
              </a:r>
              <a:r>
                <a:rPr kumimoji="1" lang="en-US" altLang="zh-CN" sz="2000" dirty="0">
                  <a:cs typeface="+mn-ea"/>
                  <a:sym typeface="+mn-lt"/>
                </a:rPr>
                <a:t>2019</a:t>
              </a:r>
              <a:r>
                <a:rPr kumimoji="1" lang="zh-CN" altLang="en-US" sz="2000" dirty="0">
                  <a:cs typeface="+mn-ea"/>
                  <a:sym typeface="+mn-lt"/>
                </a:rPr>
                <a:t>年</a:t>
              </a:r>
              <a:r>
                <a:rPr kumimoji="1" lang="en-US" altLang="zh-CN" sz="2000" dirty="0">
                  <a:cs typeface="+mn-ea"/>
                  <a:sym typeface="+mn-lt"/>
                </a:rPr>
                <a:t>3</a:t>
              </a:r>
              <a:r>
                <a:rPr kumimoji="1" lang="zh-CN" altLang="en-US" sz="2000" dirty="0">
                  <a:cs typeface="+mn-ea"/>
                  <a:sym typeface="+mn-lt"/>
                </a:rPr>
                <a:t>月</a:t>
              </a:r>
              <a:r>
                <a:rPr kumimoji="1" lang="en-US" altLang="zh-CN" sz="2000" dirty="0">
                  <a:cs typeface="+mn-ea"/>
                  <a:sym typeface="+mn-lt"/>
                </a:rPr>
                <a:t>15</a:t>
              </a:r>
              <a:r>
                <a:rPr kumimoji="1" lang="zh-CN" altLang="en-US" sz="2000" dirty="0">
                  <a:cs typeface="+mn-ea"/>
                  <a:sym typeface="+mn-lt"/>
                </a:rPr>
                <a:t>日</a:t>
              </a:r>
              <a:endParaRPr lang="zh-CN" altLang="en-US" sz="2000" dirty="0">
                <a:cs typeface="+mn-ea"/>
                <a:sym typeface="+mn-lt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389816" y="2678996"/>
            <a:ext cx="11412368" cy="720000"/>
            <a:chOff x="389816" y="2805639"/>
            <a:chExt cx="11412368" cy="720000"/>
          </a:xfrm>
        </p:grpSpPr>
        <p:sp>
          <p:nvSpPr>
            <p:cNvPr id="27" name="矩形: 圆角 26"/>
            <p:cNvSpPr/>
            <p:nvPr/>
          </p:nvSpPr>
          <p:spPr>
            <a:xfrm>
              <a:off x="389816" y="2805639"/>
              <a:ext cx="2892170" cy="720000"/>
            </a:xfrm>
            <a:prstGeom prst="roundRect">
              <a:avLst/>
            </a:prstGeom>
            <a:solidFill>
              <a:srgbClr val="99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sz="2400" b="1" dirty="0">
                  <a:solidFill>
                    <a:schemeClr val="tx1"/>
                  </a:solidFill>
                  <a:cs typeface="+mn-ea"/>
                  <a:sym typeface="+mn-lt"/>
                </a:rPr>
                <a:t>报送方式</a:t>
              </a:r>
              <a:endParaRPr lang="zh-CN" altLang="en-US" sz="2400" b="1" dirty="0">
                <a:cs typeface="+mn-ea"/>
                <a:sym typeface="+mn-lt"/>
              </a:endParaRPr>
            </a:p>
          </p:txBody>
        </p:sp>
        <p:sp>
          <p:nvSpPr>
            <p:cNvPr id="28" name="矩形: 圆角 27"/>
            <p:cNvSpPr/>
            <p:nvPr/>
          </p:nvSpPr>
          <p:spPr>
            <a:xfrm>
              <a:off x="624766" y="2805639"/>
              <a:ext cx="11177418" cy="720000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rgbClr val="99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3551264" y="2965584"/>
              <a:ext cx="6435249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zh-CN" altLang="en-US" sz="2000" dirty="0">
                  <a:cs typeface="+mn-ea"/>
                  <a:sym typeface="+mn-lt"/>
                </a:rPr>
                <a:t>资产年报电子材料通过省资产管理信息系统报送</a:t>
              </a:r>
              <a:endParaRPr lang="zh-CN" altLang="en-US" sz="2000" dirty="0">
                <a:cs typeface="+mn-ea"/>
                <a:sym typeface="+mn-lt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389816" y="3748087"/>
            <a:ext cx="11412368" cy="2232000"/>
            <a:chOff x="389816" y="3758361"/>
            <a:chExt cx="11412368" cy="2232000"/>
          </a:xfrm>
        </p:grpSpPr>
        <p:sp>
          <p:nvSpPr>
            <p:cNvPr id="29" name="矩形: 圆角 28"/>
            <p:cNvSpPr/>
            <p:nvPr/>
          </p:nvSpPr>
          <p:spPr>
            <a:xfrm>
              <a:off x="389816" y="3758361"/>
              <a:ext cx="2892170" cy="2232000"/>
            </a:xfrm>
            <a:prstGeom prst="roundRect">
              <a:avLst>
                <a:gd name="adj" fmla="val 6473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sz="2400" b="1" dirty="0">
                  <a:solidFill>
                    <a:schemeClr val="tx1"/>
                  </a:solidFill>
                  <a:cs typeface="+mn-ea"/>
                  <a:sym typeface="+mn-lt"/>
                </a:rPr>
                <a:t>报送内容</a:t>
              </a:r>
              <a:endParaRPr lang="zh-CN" altLang="en-US" sz="2400" b="1" dirty="0">
                <a:cs typeface="+mn-ea"/>
                <a:sym typeface="+mn-lt"/>
              </a:endParaRPr>
            </a:p>
          </p:txBody>
        </p:sp>
        <p:sp>
          <p:nvSpPr>
            <p:cNvPr id="30" name="矩形: 圆角 29"/>
            <p:cNvSpPr/>
            <p:nvPr/>
          </p:nvSpPr>
          <p:spPr>
            <a:xfrm>
              <a:off x="624767" y="3758361"/>
              <a:ext cx="11177417" cy="2232000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3551266" y="4058753"/>
              <a:ext cx="7796772" cy="16312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zh-CN" altLang="en-US" sz="2000" dirty="0">
                  <a:cs typeface="+mn-ea"/>
                  <a:sym typeface="+mn-lt"/>
                </a:rPr>
                <a:t>省直部门以部门发文的形式向省财政厅报送资产年报，附件包括资产年报汇总表及填报说明（</a:t>
              </a:r>
              <a:r>
                <a:rPr kumimoji="1" lang="en-US" altLang="zh-CN" sz="2000" dirty="0">
                  <a:cs typeface="+mn-ea"/>
                  <a:sym typeface="+mn-lt"/>
                </a:rPr>
                <a:t>A3</a:t>
              </a:r>
              <a:r>
                <a:rPr kumimoji="1" lang="zh-CN" altLang="en-US" sz="2000" dirty="0">
                  <a:cs typeface="+mn-ea"/>
                  <a:sym typeface="+mn-lt"/>
                </a:rPr>
                <a:t>纸打印）、分析报告，并按以上顺序加具封面、编排目录和页码，装订成册后加盖印章。</a:t>
              </a:r>
              <a:endParaRPr kumimoji="1" lang="en-US" altLang="zh-CN" sz="2000" dirty="0">
                <a:cs typeface="+mn-ea"/>
                <a:sym typeface="+mn-lt"/>
              </a:endParaRPr>
            </a:p>
            <a:p>
              <a:r>
                <a:rPr kumimoji="1" lang="zh-CN" altLang="en-US" sz="2000" dirty="0">
                  <a:cs typeface="+mn-ea"/>
                  <a:sym typeface="+mn-lt"/>
                </a:rPr>
                <a:t>单位负责人、资产管理负责人、填表人均要签字（签章），并</a:t>
              </a:r>
              <a:r>
                <a:rPr kumimoji="1" lang="zh-CN" altLang="en-US" sz="2000" b="1" dirty="0">
                  <a:cs typeface="+mn-ea"/>
                  <a:sym typeface="+mn-lt"/>
                </a:rPr>
                <a:t>对上报数据的真实性、完整性、准确性负责</a:t>
              </a:r>
              <a:endParaRPr lang="zh-CN" altLang="en-US" sz="2000" b="1" dirty="0">
                <a:cs typeface="+mn-ea"/>
                <a:sym typeface="+mn-lt"/>
              </a:endParaRPr>
            </a:p>
          </p:txBody>
        </p:sp>
      </p:grpSp>
      <p:sp>
        <p:nvSpPr>
          <p:cNvPr id="21" name="文本占位符 7"/>
          <p:cNvSpPr txBox="1"/>
          <p:nvPr/>
        </p:nvSpPr>
        <p:spPr>
          <a:xfrm>
            <a:off x="279400" y="525333"/>
            <a:ext cx="6337300" cy="721395"/>
          </a:xfrm>
          <a:prstGeom prst="rect">
            <a:avLst/>
          </a:prstGeom>
          <a:ln w="12700" cmpd="sng">
            <a:noFill/>
          </a:ln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indent="0" algn="l" defTabSz="914400" rtl="0" eaLnBrk="1" latinLnBrk="0" hangingPunct="1">
              <a:buNone/>
              <a:defRPr sz="2400" b="1" kern="12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CN" sz="3200" dirty="0">
                <a:solidFill>
                  <a:srgbClr val="17288B"/>
                </a:solidFill>
                <a:latin typeface="+mn-lt"/>
                <a:ea typeface="+mn-ea"/>
                <a:cs typeface="+mn-ea"/>
                <a:sym typeface="+mn-lt"/>
              </a:rPr>
              <a:t>2</a:t>
            </a:r>
            <a:r>
              <a:rPr kumimoji="1" lang="zh-CN" altLang="en-US" sz="3200" dirty="0">
                <a:solidFill>
                  <a:srgbClr val="17288B"/>
                </a:solidFill>
                <a:latin typeface="+mn-lt"/>
                <a:ea typeface="+mn-ea"/>
                <a:cs typeface="+mn-ea"/>
                <a:sym typeface="+mn-lt"/>
              </a:rPr>
              <a:t>、报送要求</a:t>
            </a:r>
            <a:endParaRPr kumimoji="1" lang="zh-CN" altLang="en-US" sz="3200" dirty="0">
              <a:solidFill>
                <a:srgbClr val="17288B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279400" y="92710"/>
            <a:ext cx="11633200" cy="299720"/>
            <a:chOff x="455" y="146"/>
            <a:chExt cx="18320" cy="472"/>
          </a:xfrm>
        </p:grpSpPr>
        <p:pic>
          <p:nvPicPr>
            <p:cNvPr id="5" name="图片 4" descr="ppt模版-0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55" y="146"/>
              <a:ext cx="1615" cy="472"/>
            </a:xfrm>
            <a:prstGeom prst="rect">
              <a:avLst/>
            </a:prstGeom>
          </p:spPr>
        </p:pic>
        <p:pic>
          <p:nvPicPr>
            <p:cNvPr id="8" name="图片 7" descr="ppt模版-0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423" y="272"/>
              <a:ext cx="3352" cy="245"/>
            </a:xfrm>
            <a:prstGeom prst="rect">
              <a:avLst/>
            </a:prstGeom>
          </p:spPr>
        </p:pic>
      </p:grpSp>
      <p:sp>
        <p:nvSpPr>
          <p:cNvPr id="6" name="矩形 5"/>
          <p:cNvSpPr/>
          <p:nvPr/>
        </p:nvSpPr>
        <p:spPr>
          <a:xfrm flipV="1">
            <a:off x="8916000" y="485140"/>
            <a:ext cx="3276000" cy="76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 flipV="1">
            <a:off x="0" y="485140"/>
            <a:ext cx="9216000" cy="76200"/>
          </a:xfrm>
          <a:prstGeom prst="rect">
            <a:avLst/>
          </a:prstGeom>
          <a:solidFill>
            <a:srgbClr val="17288B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>
              <a:cs typeface="+mn-ea"/>
              <a:sym typeface="+mn-lt"/>
            </a:endParaRPr>
          </a:p>
        </p:txBody>
      </p:sp>
      <p:sp>
        <p:nvSpPr>
          <p:cNvPr id="13" name="文本占位符 7"/>
          <p:cNvSpPr txBox="1"/>
          <p:nvPr/>
        </p:nvSpPr>
        <p:spPr>
          <a:xfrm>
            <a:off x="279400" y="525333"/>
            <a:ext cx="6337300" cy="721395"/>
          </a:xfrm>
          <a:prstGeom prst="rect">
            <a:avLst/>
          </a:prstGeom>
          <a:ln w="12700" cmpd="sng">
            <a:noFill/>
          </a:ln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indent="0" algn="l" defTabSz="914400" rtl="0" eaLnBrk="1" latinLnBrk="0" hangingPunct="1">
              <a:buNone/>
              <a:defRPr sz="2400" b="1" kern="12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CN" sz="3200" dirty="0">
                <a:solidFill>
                  <a:srgbClr val="17288B"/>
                </a:solidFill>
                <a:latin typeface="+mn-lt"/>
                <a:ea typeface="+mn-ea"/>
                <a:cs typeface="+mn-ea"/>
                <a:sym typeface="+mn-lt"/>
              </a:rPr>
              <a:t>3</a:t>
            </a:r>
            <a:r>
              <a:rPr kumimoji="1" lang="zh-CN" altLang="en-US" sz="3200" dirty="0">
                <a:solidFill>
                  <a:srgbClr val="17288B"/>
                </a:solidFill>
                <a:latin typeface="+mn-lt"/>
                <a:ea typeface="+mn-ea"/>
                <a:cs typeface="+mn-ea"/>
                <a:sym typeface="+mn-lt"/>
              </a:rPr>
              <a:t>、报表内容</a:t>
            </a:r>
            <a:endParaRPr kumimoji="1" lang="zh-CN" altLang="en-US" sz="3200" dirty="0">
              <a:solidFill>
                <a:srgbClr val="17288B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-952" y="6452870"/>
            <a:ext cx="12193905" cy="405130"/>
            <a:chOff x="-952" y="6452870"/>
            <a:chExt cx="12193905" cy="405130"/>
          </a:xfrm>
        </p:grpSpPr>
        <p:sp>
          <p:nvSpPr>
            <p:cNvPr id="38" name="矩形 37"/>
            <p:cNvSpPr/>
            <p:nvPr/>
          </p:nvSpPr>
          <p:spPr>
            <a:xfrm>
              <a:off x="-952" y="6452870"/>
              <a:ext cx="12193905" cy="405130"/>
            </a:xfrm>
            <a:prstGeom prst="rect">
              <a:avLst/>
            </a:prstGeom>
            <a:solidFill>
              <a:srgbClr val="17288B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>
                <a:cs typeface="+mn-ea"/>
                <a:sym typeface="+mn-lt"/>
              </a:endParaRPr>
            </a:p>
          </p:txBody>
        </p:sp>
        <p:pic>
          <p:nvPicPr>
            <p:cNvPr id="39" name="图片 38" descr="ppt模版-0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128895" y="6458585"/>
              <a:ext cx="1934210" cy="376555"/>
            </a:xfrm>
            <a:prstGeom prst="rect">
              <a:avLst/>
            </a:prstGeom>
          </p:spPr>
        </p:pic>
      </p:grp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856558" y="1955800"/>
          <a:ext cx="4724400" cy="43281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7244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单户表目录</a:t>
                      </a:r>
                      <a:endParaRPr lang="en-US" altLang="zh-CN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zh-CN" altLang="en-US" sz="1400" dirty="0"/>
                        <a:t>单户表封面</a:t>
                      </a:r>
                      <a:endParaRPr lang="zh-CN" altLang="en-US" sz="14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zh-CN" altLang="en-US" sz="1400" dirty="0"/>
                        <a:t>财资</a:t>
                      </a:r>
                      <a:r>
                        <a:rPr lang="en-US" altLang="zh-CN" sz="1400" dirty="0"/>
                        <a:t>01</a:t>
                      </a:r>
                      <a:r>
                        <a:rPr lang="zh-CN" altLang="en-US" sz="1400" dirty="0"/>
                        <a:t>资产负债简表</a:t>
                      </a:r>
                      <a:endParaRPr lang="zh-CN" altLang="en-US" sz="14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zh-CN" altLang="en-US" sz="1400" dirty="0"/>
                        <a:t>财资</a:t>
                      </a:r>
                      <a:r>
                        <a:rPr lang="en-US" altLang="zh-CN" sz="1400" dirty="0"/>
                        <a:t>02</a:t>
                      </a:r>
                      <a:r>
                        <a:rPr lang="zh-CN" altLang="en-US" sz="1400" dirty="0"/>
                        <a:t>机构人员情况表</a:t>
                      </a:r>
                      <a:endParaRPr lang="zh-CN" altLang="en-US" sz="14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zh-CN" altLang="en-US" sz="1400" dirty="0"/>
                        <a:t>财资</a:t>
                      </a:r>
                      <a:r>
                        <a:rPr lang="en-US" altLang="zh-CN" sz="1400" dirty="0"/>
                        <a:t>03</a:t>
                      </a:r>
                      <a:r>
                        <a:rPr lang="zh-CN" altLang="en-US" sz="1400" dirty="0"/>
                        <a:t>固定资产和无形资产存量情况表</a:t>
                      </a:r>
                      <a:endParaRPr lang="zh-CN" altLang="en-US" sz="14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zh-CN" altLang="en-US" sz="1400" dirty="0"/>
                        <a:t>财资</a:t>
                      </a:r>
                      <a:r>
                        <a:rPr lang="en-US" altLang="zh-CN" sz="1400" dirty="0"/>
                        <a:t>04</a:t>
                      </a:r>
                      <a:r>
                        <a:rPr lang="zh-CN" altLang="en-US" sz="1400" dirty="0"/>
                        <a:t>固定资产和无形资产配置情况表</a:t>
                      </a:r>
                      <a:endParaRPr lang="zh-CN" altLang="en-US" sz="14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zh-CN" altLang="en-US" sz="1400" dirty="0"/>
                        <a:t>财资</a:t>
                      </a:r>
                      <a:r>
                        <a:rPr lang="en-US" altLang="zh-CN" sz="1400" dirty="0"/>
                        <a:t>05</a:t>
                      </a:r>
                      <a:r>
                        <a:rPr lang="zh-CN" altLang="en-US" sz="1400" dirty="0"/>
                        <a:t>土地情况表</a:t>
                      </a:r>
                      <a:endParaRPr lang="zh-CN" altLang="en-US" sz="14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zh-CN" altLang="en-US" sz="1400" dirty="0"/>
                        <a:t>财资</a:t>
                      </a:r>
                      <a:r>
                        <a:rPr lang="en-US" altLang="zh-CN" sz="1400" dirty="0"/>
                        <a:t>06</a:t>
                      </a:r>
                      <a:r>
                        <a:rPr lang="zh-CN" altLang="en-US" sz="1400" dirty="0"/>
                        <a:t>房屋情况表</a:t>
                      </a:r>
                      <a:endParaRPr lang="zh-CN" altLang="en-US" sz="14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zh-CN" altLang="en-US" sz="1400" dirty="0"/>
                        <a:t>财资</a:t>
                      </a:r>
                      <a:r>
                        <a:rPr lang="en-US" altLang="zh-CN" sz="1400" dirty="0"/>
                        <a:t>07</a:t>
                      </a:r>
                      <a:r>
                        <a:rPr lang="zh-CN" altLang="en-US" sz="1400" dirty="0"/>
                        <a:t>车辆情况表</a:t>
                      </a:r>
                      <a:endParaRPr lang="zh-CN" altLang="en-US" sz="14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zh-CN" altLang="en-US" sz="1400" dirty="0"/>
                        <a:t>财资</a:t>
                      </a:r>
                      <a:r>
                        <a:rPr lang="en-US" altLang="zh-CN" sz="1400" dirty="0"/>
                        <a:t>08</a:t>
                      </a:r>
                      <a:r>
                        <a:rPr lang="zh-CN" altLang="en-US" sz="1400" dirty="0"/>
                        <a:t>在建工程情况表</a:t>
                      </a:r>
                      <a:endParaRPr lang="zh-CN" altLang="en-US" sz="14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zh-CN" altLang="en-US" sz="1400" dirty="0"/>
                        <a:t>财资</a:t>
                      </a:r>
                      <a:r>
                        <a:rPr lang="en-US" altLang="zh-CN" sz="1400" dirty="0"/>
                        <a:t>09</a:t>
                      </a:r>
                      <a:r>
                        <a:rPr lang="zh-CN" altLang="en-US" sz="1400" dirty="0"/>
                        <a:t>行政单位公共基础设施情况表</a:t>
                      </a:r>
                      <a:endParaRPr lang="zh-CN" altLang="en-US" sz="14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zh-CN" altLang="en-US" sz="1400" dirty="0"/>
                        <a:t>财资</a:t>
                      </a:r>
                      <a:r>
                        <a:rPr lang="en-US" altLang="zh-CN" sz="1400" dirty="0"/>
                        <a:t>10</a:t>
                      </a:r>
                      <a:r>
                        <a:rPr lang="zh-CN" altLang="en-US" sz="1400" dirty="0"/>
                        <a:t>资产出租出借情况表</a:t>
                      </a:r>
                      <a:endParaRPr lang="zh-CN" altLang="en-US" sz="14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zh-CN" altLang="en-US" sz="1400" dirty="0"/>
                        <a:t>财资</a:t>
                      </a:r>
                      <a:r>
                        <a:rPr lang="en-US" altLang="zh-CN" sz="1400" dirty="0"/>
                        <a:t>11</a:t>
                      </a:r>
                      <a:r>
                        <a:rPr lang="zh-CN" altLang="en-US" sz="1400" dirty="0"/>
                        <a:t>资产处置情况表</a:t>
                      </a:r>
                      <a:endParaRPr lang="zh-CN" altLang="en-US" sz="14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zh-CN" altLang="en-US" sz="1400" dirty="0"/>
                        <a:t>财资</a:t>
                      </a:r>
                      <a:r>
                        <a:rPr lang="en-US" altLang="zh-CN" sz="1400" dirty="0"/>
                        <a:t>12</a:t>
                      </a:r>
                      <a:r>
                        <a:rPr lang="zh-CN" altLang="en-US" sz="1400" dirty="0"/>
                        <a:t>对外投资情况表</a:t>
                      </a:r>
                      <a:endParaRPr lang="zh-CN" alt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4" name="表格 23"/>
          <p:cNvGraphicFramePr>
            <a:graphicFrameLocks noGrp="1"/>
          </p:cNvGraphicFramePr>
          <p:nvPr/>
        </p:nvGraphicFramePr>
        <p:xfrm>
          <a:off x="6418400" y="1955800"/>
          <a:ext cx="4724400" cy="310896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47244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汇总表目录</a:t>
                      </a:r>
                      <a:endParaRPr lang="en-US" altLang="zh-CN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zh-CN" altLang="en-US" sz="1400" dirty="0"/>
                        <a:t>汇总封面</a:t>
                      </a:r>
                      <a:endParaRPr lang="zh-CN" altLang="en-US" sz="14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zh-CN" altLang="en-US" sz="1400" dirty="0"/>
                        <a:t>财资综</a:t>
                      </a:r>
                      <a:r>
                        <a:rPr lang="en-US" altLang="zh-CN" sz="1400" dirty="0"/>
                        <a:t>01</a:t>
                      </a:r>
                      <a:r>
                        <a:rPr lang="zh-CN" altLang="en-US" sz="1400" dirty="0"/>
                        <a:t>资产负债简表</a:t>
                      </a:r>
                      <a:endParaRPr lang="zh-CN" altLang="en-US" sz="14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zh-CN" altLang="en-US" sz="1400" dirty="0"/>
                        <a:t>财资综</a:t>
                      </a:r>
                      <a:r>
                        <a:rPr lang="en-US" altLang="zh-CN" sz="1400" dirty="0"/>
                        <a:t>02</a:t>
                      </a:r>
                      <a:r>
                        <a:rPr lang="zh-CN" altLang="en-US" sz="1400" dirty="0"/>
                        <a:t>机构人员情况表</a:t>
                      </a:r>
                      <a:endParaRPr lang="zh-CN" altLang="en-US" sz="14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zh-CN" altLang="en-US" sz="1400" dirty="0"/>
                        <a:t>财资综</a:t>
                      </a:r>
                      <a:r>
                        <a:rPr lang="en-US" altLang="zh-CN" sz="1400" dirty="0"/>
                        <a:t>03</a:t>
                      </a:r>
                      <a:r>
                        <a:rPr lang="zh-CN" altLang="en-US" sz="1400" dirty="0"/>
                        <a:t>资产情况汇总表</a:t>
                      </a:r>
                      <a:endParaRPr lang="zh-CN" altLang="en-US" sz="14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zh-CN" altLang="en-US" sz="1400" dirty="0"/>
                        <a:t>财资综</a:t>
                      </a:r>
                      <a:r>
                        <a:rPr lang="en-US" altLang="zh-CN" sz="1400" dirty="0"/>
                        <a:t>04</a:t>
                      </a:r>
                      <a:r>
                        <a:rPr lang="zh-CN" altLang="en-US" sz="1400" dirty="0"/>
                        <a:t>资产配置情况汇总表</a:t>
                      </a:r>
                      <a:endParaRPr lang="zh-CN" altLang="en-US" sz="14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zh-CN" altLang="en-US" sz="1400" dirty="0"/>
                        <a:t>财资综</a:t>
                      </a:r>
                      <a:r>
                        <a:rPr lang="en-US" altLang="zh-CN" sz="1400" dirty="0"/>
                        <a:t>05</a:t>
                      </a:r>
                      <a:r>
                        <a:rPr lang="zh-CN" altLang="en-US" sz="1400" dirty="0"/>
                        <a:t>资产使用情况汇总表</a:t>
                      </a:r>
                      <a:endParaRPr lang="zh-CN" altLang="en-US" sz="14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zh-CN" altLang="en-US" sz="1400" dirty="0"/>
                        <a:t>财资综</a:t>
                      </a:r>
                      <a:r>
                        <a:rPr lang="en-US" altLang="zh-CN" sz="1400" dirty="0"/>
                        <a:t>06</a:t>
                      </a:r>
                      <a:r>
                        <a:rPr lang="zh-CN" altLang="en-US" sz="1400" dirty="0"/>
                        <a:t>资产处置情况汇总表</a:t>
                      </a:r>
                      <a:endParaRPr lang="zh-CN" altLang="en-US" sz="14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zh-CN" altLang="en-US" sz="1400" dirty="0"/>
                        <a:t>财资综</a:t>
                      </a:r>
                      <a:r>
                        <a:rPr lang="en-US" altLang="zh-CN" sz="1400" dirty="0"/>
                        <a:t>07</a:t>
                      </a:r>
                      <a:r>
                        <a:rPr lang="zh-CN" altLang="en-US" sz="1400" dirty="0"/>
                        <a:t>资产收益情况汇总表</a:t>
                      </a:r>
                      <a:endParaRPr lang="zh-CN" altLang="en-US" sz="14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zh-CN" altLang="en-US" sz="1400" dirty="0"/>
                        <a:t>财资综</a:t>
                      </a:r>
                      <a:r>
                        <a:rPr lang="en-US" altLang="zh-CN" sz="1400" dirty="0"/>
                        <a:t>08</a:t>
                      </a:r>
                      <a:r>
                        <a:rPr lang="zh-CN" altLang="en-US" sz="1400" dirty="0"/>
                        <a:t>行政单位公共基础设施情况汇总表</a:t>
                      </a:r>
                      <a:endParaRPr lang="zh-CN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文本占位符 7"/>
          <p:cNvSpPr txBox="1"/>
          <p:nvPr/>
        </p:nvSpPr>
        <p:spPr>
          <a:xfrm>
            <a:off x="2376307" y="1270163"/>
            <a:ext cx="7439387" cy="721395"/>
          </a:xfrm>
          <a:prstGeom prst="rect">
            <a:avLst/>
          </a:prstGeom>
          <a:ln w="12700" cmpd="sng">
            <a:noFill/>
          </a:ln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indent="0" algn="l" defTabSz="914400" rtl="0" eaLnBrk="1" latinLnBrk="0" hangingPunct="1">
              <a:buNone/>
              <a:defRPr sz="2400" b="1" kern="12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CN" sz="320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2018</a:t>
            </a:r>
            <a:r>
              <a:rPr kumimoji="1" lang="zh-CN" altLang="en-US" sz="320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年度行政事业单位国有资产报表</a:t>
            </a:r>
            <a:endParaRPr kumimoji="1" lang="zh-CN" altLang="en-US" sz="3200" dirty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279400" y="92710"/>
            <a:ext cx="11633200" cy="299720"/>
            <a:chOff x="455" y="146"/>
            <a:chExt cx="18320" cy="472"/>
          </a:xfrm>
        </p:grpSpPr>
        <p:pic>
          <p:nvPicPr>
            <p:cNvPr id="5" name="图片 4" descr="ppt模版-0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55" y="146"/>
              <a:ext cx="1615" cy="472"/>
            </a:xfrm>
            <a:prstGeom prst="rect">
              <a:avLst/>
            </a:prstGeom>
          </p:spPr>
        </p:pic>
        <p:pic>
          <p:nvPicPr>
            <p:cNvPr id="8" name="图片 7" descr="ppt模版-0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423" y="272"/>
              <a:ext cx="3352" cy="245"/>
            </a:xfrm>
            <a:prstGeom prst="rect">
              <a:avLst/>
            </a:prstGeom>
          </p:spPr>
        </p:pic>
      </p:grpSp>
      <p:sp>
        <p:nvSpPr>
          <p:cNvPr id="6" name="矩形 5"/>
          <p:cNvSpPr/>
          <p:nvPr/>
        </p:nvSpPr>
        <p:spPr>
          <a:xfrm flipV="1">
            <a:off x="8916000" y="485140"/>
            <a:ext cx="3276000" cy="76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 flipV="1">
            <a:off x="0" y="485140"/>
            <a:ext cx="9216000" cy="76200"/>
          </a:xfrm>
          <a:prstGeom prst="rect">
            <a:avLst/>
          </a:prstGeom>
          <a:solidFill>
            <a:srgbClr val="17288B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>
              <a:cs typeface="+mn-ea"/>
              <a:sym typeface="+mn-lt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-952" y="6452870"/>
            <a:ext cx="12193905" cy="405130"/>
            <a:chOff x="-952" y="6452870"/>
            <a:chExt cx="12193905" cy="405130"/>
          </a:xfrm>
        </p:grpSpPr>
        <p:sp>
          <p:nvSpPr>
            <p:cNvPr id="38" name="矩形 37"/>
            <p:cNvSpPr/>
            <p:nvPr/>
          </p:nvSpPr>
          <p:spPr>
            <a:xfrm>
              <a:off x="-952" y="6452870"/>
              <a:ext cx="12193905" cy="405130"/>
            </a:xfrm>
            <a:prstGeom prst="rect">
              <a:avLst/>
            </a:prstGeom>
            <a:solidFill>
              <a:srgbClr val="17288B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>
                <a:cs typeface="+mn-ea"/>
                <a:sym typeface="+mn-lt"/>
              </a:endParaRPr>
            </a:p>
          </p:txBody>
        </p:sp>
        <p:pic>
          <p:nvPicPr>
            <p:cNvPr id="39" name="图片 38" descr="ppt模版-0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128895" y="6458585"/>
              <a:ext cx="1934210" cy="376555"/>
            </a:xfrm>
            <a:prstGeom prst="rect">
              <a:avLst/>
            </a:prstGeom>
          </p:spPr>
        </p:pic>
      </p:grpSp>
      <p:grpSp>
        <p:nvGrpSpPr>
          <p:cNvPr id="11" name="组合 10"/>
          <p:cNvGrpSpPr/>
          <p:nvPr/>
        </p:nvGrpSpPr>
        <p:grpSpPr>
          <a:xfrm>
            <a:off x="0" y="3268279"/>
            <a:ext cx="12192000" cy="2683382"/>
            <a:chOff x="0" y="1953181"/>
            <a:chExt cx="12192000" cy="2683382"/>
          </a:xfrm>
        </p:grpSpPr>
        <p:sp>
          <p:nvSpPr>
            <p:cNvPr id="46" name="箭头: 右 45"/>
            <p:cNvSpPr/>
            <p:nvPr/>
          </p:nvSpPr>
          <p:spPr>
            <a:xfrm>
              <a:off x="0" y="2042959"/>
              <a:ext cx="12192000" cy="900444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0" name="组合 9"/>
            <p:cNvGrpSpPr/>
            <p:nvPr/>
          </p:nvGrpSpPr>
          <p:grpSpPr>
            <a:xfrm>
              <a:off x="199906" y="1953181"/>
              <a:ext cx="2703204" cy="2314050"/>
              <a:chOff x="199906" y="1953181"/>
              <a:chExt cx="2703204" cy="2314050"/>
            </a:xfrm>
          </p:grpSpPr>
          <p:sp>
            <p:nvSpPr>
              <p:cNvPr id="47" name="矩形 46"/>
              <p:cNvSpPr/>
              <p:nvPr/>
            </p:nvSpPr>
            <p:spPr>
              <a:xfrm>
                <a:off x="1011508" y="1953181"/>
                <a:ext cx="1080000" cy="1080000"/>
              </a:xfrm>
              <a:prstGeom prst="rect">
                <a:avLst/>
              </a:prstGeom>
              <a:solidFill>
                <a:srgbClr val="86BAE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4400" dirty="0">
                    <a:cs typeface="+mn-ea"/>
                    <a:sym typeface="+mn-lt"/>
                  </a:rPr>
                  <a:t>1</a:t>
                </a:r>
                <a:endParaRPr lang="zh-CN" altLang="en-US" sz="4400" dirty="0">
                  <a:cs typeface="+mn-ea"/>
                  <a:sym typeface="+mn-lt"/>
                </a:endParaRPr>
              </a:p>
            </p:txBody>
          </p:sp>
          <p:sp>
            <p:nvSpPr>
              <p:cNvPr id="50" name="矩形 49"/>
              <p:cNvSpPr/>
              <p:nvPr/>
            </p:nvSpPr>
            <p:spPr>
              <a:xfrm>
                <a:off x="199906" y="3436234"/>
                <a:ext cx="2703204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altLang="zh-CN" sz="2400" kern="100" dirty="0">
                    <a:cs typeface="+mn-ea"/>
                    <a:sym typeface="+mn-lt"/>
                  </a:rPr>
                  <a:t>2018</a:t>
                </a:r>
                <a:r>
                  <a:rPr lang="zh-CN" altLang="en-US" sz="2400" kern="100" dirty="0">
                    <a:cs typeface="+mn-ea"/>
                    <a:sym typeface="+mn-lt"/>
                  </a:rPr>
                  <a:t>年固定资产增减数据的录入完善</a:t>
                </a:r>
                <a:endParaRPr lang="zh-CN" altLang="zh-CN" sz="2400" kern="1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3" name="组合 2"/>
            <p:cNvGrpSpPr/>
            <p:nvPr/>
          </p:nvGrpSpPr>
          <p:grpSpPr>
            <a:xfrm>
              <a:off x="3332267" y="1953181"/>
              <a:ext cx="3561103" cy="2683382"/>
              <a:chOff x="4171308" y="1953181"/>
              <a:chExt cx="3561103" cy="2683382"/>
            </a:xfrm>
          </p:grpSpPr>
          <p:sp>
            <p:nvSpPr>
              <p:cNvPr id="48" name="矩形 47"/>
              <p:cNvSpPr/>
              <p:nvPr/>
            </p:nvSpPr>
            <p:spPr>
              <a:xfrm>
                <a:off x="5411859" y="1953181"/>
                <a:ext cx="1080000" cy="1080000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4400" dirty="0">
                    <a:cs typeface="+mn-ea"/>
                    <a:sym typeface="+mn-lt"/>
                  </a:rPr>
                  <a:t>2</a:t>
                </a:r>
                <a:endParaRPr lang="zh-CN" altLang="en-US" sz="4400" dirty="0">
                  <a:cs typeface="+mn-ea"/>
                  <a:sym typeface="+mn-lt"/>
                </a:endParaRPr>
              </a:p>
            </p:txBody>
          </p:sp>
          <p:sp>
            <p:nvSpPr>
              <p:cNvPr id="51" name="矩形 50"/>
              <p:cNvSpPr/>
              <p:nvPr/>
            </p:nvSpPr>
            <p:spPr>
              <a:xfrm>
                <a:off x="4171308" y="3436234"/>
                <a:ext cx="3561103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zh-CN" altLang="en-US" sz="2400" kern="100" dirty="0">
                    <a:cs typeface="+mn-ea"/>
                    <a:sym typeface="+mn-lt"/>
                  </a:rPr>
                  <a:t>无形资产、在建工程、公共基础设施、对外投资等相关数据的录入完善</a:t>
                </a:r>
                <a:endParaRPr lang="zh-CN" altLang="zh-CN" sz="2400" kern="1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4" name="组合 3"/>
            <p:cNvGrpSpPr/>
            <p:nvPr/>
          </p:nvGrpSpPr>
          <p:grpSpPr>
            <a:xfrm>
              <a:off x="7322527" y="1953181"/>
              <a:ext cx="2124000" cy="1944718"/>
              <a:chOff x="7410277" y="1953181"/>
              <a:chExt cx="2124000" cy="1944718"/>
            </a:xfrm>
          </p:grpSpPr>
          <p:sp>
            <p:nvSpPr>
              <p:cNvPr id="49" name="矩形 48"/>
              <p:cNvSpPr/>
              <p:nvPr/>
            </p:nvSpPr>
            <p:spPr>
              <a:xfrm>
                <a:off x="7932277" y="1953181"/>
                <a:ext cx="1080000" cy="1080000"/>
              </a:xfrm>
              <a:prstGeom prst="rect">
                <a:avLst/>
              </a:prstGeom>
              <a:solidFill>
                <a:srgbClr val="0033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4400" dirty="0">
                    <a:cs typeface="+mn-ea"/>
                    <a:sym typeface="+mn-lt"/>
                  </a:rPr>
                  <a:t>3</a:t>
                </a:r>
                <a:endParaRPr lang="zh-CN" altLang="en-US" sz="4400" dirty="0">
                  <a:cs typeface="+mn-ea"/>
                  <a:sym typeface="+mn-lt"/>
                </a:endParaRPr>
              </a:p>
            </p:txBody>
          </p:sp>
          <p:sp>
            <p:nvSpPr>
              <p:cNvPr id="52" name="矩形 51"/>
              <p:cNvSpPr/>
              <p:nvPr/>
            </p:nvSpPr>
            <p:spPr>
              <a:xfrm>
                <a:off x="7410277" y="3436234"/>
                <a:ext cx="21240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zh-CN" altLang="en-US" sz="2400" kern="100" dirty="0">
                    <a:cs typeface="+mn-ea"/>
                    <a:sym typeface="+mn-lt"/>
                  </a:rPr>
                  <a:t>数据检查治理</a:t>
                </a:r>
                <a:endParaRPr lang="zh-CN" altLang="zh-CN" sz="2400" kern="1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9" name="组合 8"/>
            <p:cNvGrpSpPr/>
            <p:nvPr/>
          </p:nvGrpSpPr>
          <p:grpSpPr>
            <a:xfrm>
              <a:off x="9875685" y="1953181"/>
              <a:ext cx="1440000" cy="1944718"/>
              <a:chOff x="9875685" y="1953181"/>
              <a:chExt cx="1440000" cy="1944718"/>
            </a:xfrm>
          </p:grpSpPr>
          <p:sp>
            <p:nvSpPr>
              <p:cNvPr id="19" name="矩形 18"/>
              <p:cNvSpPr/>
              <p:nvPr/>
            </p:nvSpPr>
            <p:spPr>
              <a:xfrm>
                <a:off x="10055685" y="1953181"/>
                <a:ext cx="1080000" cy="1080000"/>
              </a:xfrm>
              <a:prstGeom prst="rect">
                <a:avLst/>
              </a:prstGeom>
              <a:solidFill>
                <a:srgbClr val="17288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4400" dirty="0">
                    <a:cs typeface="+mn-ea"/>
                    <a:sym typeface="+mn-lt"/>
                  </a:rPr>
                  <a:t>4</a:t>
                </a:r>
                <a:endParaRPr lang="zh-CN" altLang="en-US" sz="4400" dirty="0">
                  <a:cs typeface="+mn-ea"/>
                  <a:sym typeface="+mn-lt"/>
                </a:endParaRPr>
              </a:p>
            </p:txBody>
          </p:sp>
          <p:sp>
            <p:nvSpPr>
              <p:cNvPr id="20" name="矩形 19"/>
              <p:cNvSpPr/>
              <p:nvPr/>
            </p:nvSpPr>
            <p:spPr>
              <a:xfrm>
                <a:off x="9875685" y="3436234"/>
                <a:ext cx="14400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zh-CN" altLang="en-US" sz="2400" kern="100" dirty="0">
                    <a:cs typeface="+mn-ea"/>
                    <a:sym typeface="+mn-lt"/>
                  </a:rPr>
                  <a:t>数据核查</a:t>
                </a:r>
                <a:endParaRPr lang="zh-CN" altLang="zh-CN" sz="2400" kern="100" dirty="0">
                  <a:cs typeface="+mn-ea"/>
                  <a:sym typeface="+mn-lt"/>
                </a:endParaRPr>
              </a:p>
            </p:txBody>
          </p:sp>
        </p:grpSp>
      </p:grpSp>
      <p:sp>
        <p:nvSpPr>
          <p:cNvPr id="27" name="文本占位符 7"/>
          <p:cNvSpPr txBox="1"/>
          <p:nvPr/>
        </p:nvSpPr>
        <p:spPr>
          <a:xfrm>
            <a:off x="279400" y="1430540"/>
            <a:ext cx="11837705" cy="1200329"/>
          </a:xfrm>
          <a:prstGeom prst="rect">
            <a:avLst/>
          </a:prstGeom>
          <a:ln w="12700" cmpd="sng">
            <a:noFill/>
          </a:ln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indent="0" algn="l" defTabSz="914400" rtl="0" eaLnBrk="1" latinLnBrk="0" hangingPunct="1">
              <a:buNone/>
              <a:defRPr sz="2400" b="1" kern="12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zh-CN" altLang="en-US" sz="320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通过报表前数据准备工作（已完成），确保了资产系统中截至到</a:t>
            </a:r>
            <a:r>
              <a:rPr kumimoji="1" lang="en-US" altLang="zh-CN" sz="320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2018</a:t>
            </a:r>
            <a:r>
              <a:rPr kumimoji="1" lang="zh-CN" altLang="en-US" sz="320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年</a:t>
            </a:r>
            <a:r>
              <a:rPr kumimoji="1" lang="en-US" altLang="zh-CN" sz="320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12</a:t>
            </a:r>
            <a:r>
              <a:rPr kumimoji="1" lang="zh-CN" altLang="en-US" sz="320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月</a:t>
            </a:r>
            <a:r>
              <a:rPr kumimoji="1" lang="en-US" altLang="zh-CN" sz="320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31</a:t>
            </a:r>
            <a:r>
              <a:rPr kumimoji="1" lang="zh-CN" altLang="en-US" sz="320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日的资产帐和单位的财务帐一致</a:t>
            </a:r>
            <a:endParaRPr kumimoji="1" lang="zh-CN" altLang="en-US" sz="3200" dirty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8" name="文本占位符 7"/>
          <p:cNvSpPr txBox="1"/>
          <p:nvPr/>
        </p:nvSpPr>
        <p:spPr>
          <a:xfrm>
            <a:off x="279400" y="525333"/>
            <a:ext cx="6337300" cy="721395"/>
          </a:xfrm>
          <a:prstGeom prst="rect">
            <a:avLst/>
          </a:prstGeom>
          <a:ln w="12700" cmpd="sng">
            <a:noFill/>
          </a:ln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indent="0" algn="l" defTabSz="914400" rtl="0" eaLnBrk="1" latinLnBrk="0" hangingPunct="1">
              <a:buNone/>
              <a:defRPr sz="2400" b="1" kern="12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CN" sz="3200" dirty="0">
                <a:solidFill>
                  <a:srgbClr val="17288B"/>
                </a:solidFill>
                <a:latin typeface="+mn-lt"/>
                <a:ea typeface="+mn-ea"/>
                <a:cs typeface="+mn-ea"/>
                <a:sym typeface="+mn-lt"/>
              </a:rPr>
              <a:t>3</a:t>
            </a:r>
            <a:r>
              <a:rPr kumimoji="1" lang="zh-CN" altLang="en-US" sz="3200" dirty="0">
                <a:solidFill>
                  <a:srgbClr val="17288B"/>
                </a:solidFill>
                <a:latin typeface="+mn-lt"/>
                <a:ea typeface="+mn-ea"/>
                <a:cs typeface="+mn-ea"/>
                <a:sym typeface="+mn-lt"/>
              </a:rPr>
              <a:t>、报表内容</a:t>
            </a:r>
            <a:endParaRPr kumimoji="1" lang="zh-CN" altLang="en-US" sz="3200" dirty="0">
              <a:solidFill>
                <a:srgbClr val="17288B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279400" y="92710"/>
            <a:ext cx="11633200" cy="299720"/>
            <a:chOff x="455" y="146"/>
            <a:chExt cx="18320" cy="472"/>
          </a:xfrm>
        </p:grpSpPr>
        <p:pic>
          <p:nvPicPr>
            <p:cNvPr id="5" name="图片 4" descr="ppt模版-0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55" y="146"/>
              <a:ext cx="1615" cy="472"/>
            </a:xfrm>
            <a:prstGeom prst="rect">
              <a:avLst/>
            </a:prstGeom>
          </p:spPr>
        </p:pic>
        <p:pic>
          <p:nvPicPr>
            <p:cNvPr id="8" name="图片 7" descr="ppt模版-0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423" y="272"/>
              <a:ext cx="3352" cy="245"/>
            </a:xfrm>
            <a:prstGeom prst="rect">
              <a:avLst/>
            </a:prstGeom>
          </p:spPr>
        </p:pic>
      </p:grpSp>
      <p:sp>
        <p:nvSpPr>
          <p:cNvPr id="6" name="矩形 5"/>
          <p:cNvSpPr/>
          <p:nvPr/>
        </p:nvSpPr>
        <p:spPr>
          <a:xfrm flipV="1">
            <a:off x="8916000" y="485140"/>
            <a:ext cx="3276000" cy="76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 flipV="1">
            <a:off x="0" y="485140"/>
            <a:ext cx="9216000" cy="76200"/>
          </a:xfrm>
          <a:prstGeom prst="rect">
            <a:avLst/>
          </a:prstGeom>
          <a:solidFill>
            <a:srgbClr val="17288B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>
              <a:cs typeface="+mn-ea"/>
              <a:sym typeface="+mn-lt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-952" y="6452870"/>
            <a:ext cx="12193905" cy="405130"/>
            <a:chOff x="-952" y="6452870"/>
            <a:chExt cx="12193905" cy="405130"/>
          </a:xfrm>
        </p:grpSpPr>
        <p:sp>
          <p:nvSpPr>
            <p:cNvPr id="38" name="矩形 37"/>
            <p:cNvSpPr/>
            <p:nvPr/>
          </p:nvSpPr>
          <p:spPr>
            <a:xfrm>
              <a:off x="-952" y="6452870"/>
              <a:ext cx="12193905" cy="405130"/>
            </a:xfrm>
            <a:prstGeom prst="rect">
              <a:avLst/>
            </a:prstGeom>
            <a:solidFill>
              <a:srgbClr val="17288B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>
                <a:cs typeface="+mn-ea"/>
                <a:sym typeface="+mn-lt"/>
              </a:endParaRPr>
            </a:p>
          </p:txBody>
        </p:sp>
        <p:pic>
          <p:nvPicPr>
            <p:cNvPr id="39" name="图片 38" descr="ppt模版-0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128895" y="6458585"/>
              <a:ext cx="1934210" cy="376555"/>
            </a:xfrm>
            <a:prstGeom prst="rect">
              <a:avLst/>
            </a:prstGeom>
          </p:spPr>
        </p:pic>
      </p:grpSp>
      <p:sp>
        <p:nvSpPr>
          <p:cNvPr id="17" name="文本占位符 7"/>
          <p:cNvSpPr txBox="1"/>
          <p:nvPr/>
        </p:nvSpPr>
        <p:spPr>
          <a:xfrm>
            <a:off x="767779" y="1409479"/>
            <a:ext cx="10656443" cy="918417"/>
          </a:xfrm>
          <a:prstGeom prst="rect">
            <a:avLst/>
          </a:prstGeom>
          <a:ln w="12700" cmpd="sng">
            <a:noFill/>
          </a:ln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indent="0" algn="l" defTabSz="914400" rtl="0" eaLnBrk="1" latinLnBrk="0" hangingPunct="1">
              <a:buNone/>
              <a:defRPr sz="2400" b="1" kern="12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kumimoji="1" lang="zh-CN" altLang="en-US" sz="320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使用单位系统操作流程</a:t>
            </a:r>
            <a:endParaRPr kumimoji="1" lang="en-US" altLang="zh-CN" sz="2800" b="0" dirty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8" name="文本占位符 7"/>
          <p:cNvSpPr txBox="1"/>
          <p:nvPr/>
        </p:nvSpPr>
        <p:spPr>
          <a:xfrm>
            <a:off x="279400" y="525333"/>
            <a:ext cx="6337300" cy="721395"/>
          </a:xfrm>
          <a:prstGeom prst="rect">
            <a:avLst/>
          </a:prstGeom>
          <a:ln w="12700" cmpd="sng">
            <a:noFill/>
          </a:ln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indent="0" algn="l" defTabSz="914400" rtl="0" eaLnBrk="1" latinLnBrk="0" hangingPunct="1">
              <a:buNone/>
              <a:defRPr sz="2400" b="1" kern="12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CN" sz="3200" dirty="0">
                <a:solidFill>
                  <a:srgbClr val="17288B"/>
                </a:solidFill>
                <a:latin typeface="+mn-lt"/>
                <a:ea typeface="+mn-ea"/>
                <a:cs typeface="+mn-ea"/>
                <a:sym typeface="+mn-lt"/>
              </a:rPr>
              <a:t>4</a:t>
            </a:r>
            <a:r>
              <a:rPr kumimoji="1" lang="zh-CN" altLang="en-US" sz="3200" dirty="0">
                <a:solidFill>
                  <a:srgbClr val="17288B"/>
                </a:solidFill>
                <a:latin typeface="+mn-lt"/>
                <a:ea typeface="+mn-ea"/>
                <a:cs typeface="+mn-ea"/>
                <a:sym typeface="+mn-lt"/>
              </a:rPr>
              <a:t>、系统操作流程</a:t>
            </a:r>
            <a:endParaRPr kumimoji="1" lang="zh-CN" altLang="en-US" sz="3200" dirty="0">
              <a:solidFill>
                <a:srgbClr val="17288B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9" name="矩形: 圆角 8"/>
          <p:cNvSpPr/>
          <p:nvPr/>
        </p:nvSpPr>
        <p:spPr>
          <a:xfrm>
            <a:off x="482886" y="2685035"/>
            <a:ext cx="2455523" cy="1043166"/>
          </a:xfrm>
          <a:prstGeom prst="roundRect">
            <a:avLst/>
          </a:prstGeom>
          <a:solidFill>
            <a:srgbClr val="61E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chemeClr val="tx1"/>
                </a:solidFill>
              </a:rPr>
              <a:t>单户表填报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20" name="矩形: 圆角 19"/>
          <p:cNvSpPr/>
          <p:nvPr/>
        </p:nvSpPr>
        <p:spPr>
          <a:xfrm>
            <a:off x="4290681" y="2685035"/>
            <a:ext cx="2455523" cy="1043166"/>
          </a:xfrm>
          <a:prstGeom prst="roundRect">
            <a:avLst/>
          </a:prstGeom>
          <a:solidFill>
            <a:srgbClr val="61E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zh-CN" sz="2400" kern="100" dirty="0">
                <a:solidFill>
                  <a:schemeClr val="tx1"/>
                </a:solidFill>
                <a:latin typeface="Calibri" panose="020F0502020204030204" pitchFamily="34" charset="0"/>
                <a:ea typeface="仿宋_GB2312"/>
                <a:cs typeface="Times New Roman" panose="02020603050405020304" pitchFamily="18" charset="0"/>
              </a:rPr>
              <a:t>本级报表汇总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21" name="矩形: 圆角 20"/>
          <p:cNvSpPr/>
          <p:nvPr/>
        </p:nvSpPr>
        <p:spPr>
          <a:xfrm>
            <a:off x="8098477" y="2685035"/>
            <a:ext cx="2455523" cy="1043166"/>
          </a:xfrm>
          <a:prstGeom prst="roundRect">
            <a:avLst/>
          </a:prstGeom>
          <a:solidFill>
            <a:srgbClr val="61E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zh-CN" sz="2400" kern="100" dirty="0">
                <a:solidFill>
                  <a:schemeClr val="tx1"/>
                </a:solidFill>
                <a:latin typeface="Calibri" panose="020F0502020204030204" pitchFamily="34" charset="0"/>
                <a:ea typeface="仿宋_GB2312"/>
                <a:cs typeface="Times New Roman" panose="02020603050405020304" pitchFamily="18" charset="0"/>
              </a:rPr>
              <a:t>决算数据录入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26" name="矩形: 圆角 25"/>
          <p:cNvSpPr/>
          <p:nvPr/>
        </p:nvSpPr>
        <p:spPr>
          <a:xfrm>
            <a:off x="8098477" y="4666236"/>
            <a:ext cx="2455523" cy="1043166"/>
          </a:xfrm>
          <a:prstGeom prst="roundRect">
            <a:avLst/>
          </a:prstGeom>
          <a:solidFill>
            <a:srgbClr val="61E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zh-CN" sz="2400" kern="100" dirty="0">
                <a:solidFill>
                  <a:schemeClr val="tx1"/>
                </a:solidFill>
                <a:latin typeface="Calibri" panose="020F0502020204030204" pitchFamily="34" charset="0"/>
                <a:ea typeface="仿宋_GB2312"/>
                <a:cs typeface="Times New Roman" panose="02020603050405020304" pitchFamily="18" charset="0"/>
              </a:rPr>
              <a:t>核实性检查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27" name="矩形: 圆角 26"/>
          <p:cNvSpPr/>
          <p:nvPr/>
        </p:nvSpPr>
        <p:spPr>
          <a:xfrm>
            <a:off x="4290681" y="4666236"/>
            <a:ext cx="2455523" cy="1043166"/>
          </a:xfrm>
          <a:prstGeom prst="roundRect">
            <a:avLst/>
          </a:prstGeom>
          <a:solidFill>
            <a:srgbClr val="61E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zh-CN" sz="2400" kern="100" dirty="0">
                <a:solidFill>
                  <a:schemeClr val="tx1"/>
                </a:solidFill>
                <a:latin typeface="Calibri" panose="020F0502020204030204" pitchFamily="34" charset="0"/>
                <a:ea typeface="仿宋_GB2312"/>
                <a:cs typeface="Times New Roman" panose="02020603050405020304" pitchFamily="18" charset="0"/>
              </a:rPr>
              <a:t>上传分析报告、</a:t>
            </a:r>
            <a:endParaRPr lang="en-US" altLang="zh-CN" sz="2400" kern="100" dirty="0">
              <a:solidFill>
                <a:schemeClr val="tx1"/>
              </a:solidFill>
              <a:latin typeface="Calibri" panose="020F0502020204030204" pitchFamily="34" charset="0"/>
              <a:ea typeface="仿宋_GB2312"/>
              <a:cs typeface="Times New Roman" panose="02020603050405020304" pitchFamily="18" charset="0"/>
            </a:endParaRPr>
          </a:p>
          <a:p>
            <a:pPr algn="ctr"/>
            <a:r>
              <a:rPr lang="zh-CN" altLang="zh-CN" sz="2400" kern="100" dirty="0">
                <a:solidFill>
                  <a:schemeClr val="tx1"/>
                </a:solidFill>
                <a:latin typeface="Calibri" panose="020F0502020204030204" pitchFamily="34" charset="0"/>
                <a:ea typeface="仿宋_GB2312"/>
                <a:cs typeface="Times New Roman" panose="02020603050405020304" pitchFamily="18" charset="0"/>
              </a:rPr>
              <a:t>填报说明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28" name="矩形: 圆角 27"/>
          <p:cNvSpPr/>
          <p:nvPr/>
        </p:nvSpPr>
        <p:spPr>
          <a:xfrm>
            <a:off x="482886" y="4666236"/>
            <a:ext cx="2455523" cy="1043166"/>
          </a:xfrm>
          <a:prstGeom prst="roundRect">
            <a:avLst/>
          </a:prstGeom>
          <a:solidFill>
            <a:srgbClr val="61E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zh-CN" sz="2400" kern="100" dirty="0">
                <a:solidFill>
                  <a:schemeClr val="tx1"/>
                </a:solidFill>
                <a:latin typeface="Calibri" panose="020F0502020204030204" pitchFamily="34" charset="0"/>
                <a:ea typeface="仿宋_GB2312"/>
                <a:cs typeface="Times New Roman" panose="02020603050405020304" pitchFamily="18" charset="0"/>
              </a:rPr>
              <a:t>报表上报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箭头: 右 9"/>
          <p:cNvSpPr/>
          <p:nvPr/>
        </p:nvSpPr>
        <p:spPr>
          <a:xfrm>
            <a:off x="2940052" y="3044618"/>
            <a:ext cx="1348986" cy="324000"/>
          </a:xfrm>
          <a:prstGeom prst="rightArrow">
            <a:avLst/>
          </a:prstGeom>
          <a:solidFill>
            <a:srgbClr val="BFD1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30" name="箭头: 右 29"/>
          <p:cNvSpPr/>
          <p:nvPr/>
        </p:nvSpPr>
        <p:spPr>
          <a:xfrm>
            <a:off x="6747847" y="3044618"/>
            <a:ext cx="1348986" cy="324000"/>
          </a:xfrm>
          <a:prstGeom prst="rightArrow">
            <a:avLst/>
          </a:prstGeom>
          <a:solidFill>
            <a:srgbClr val="BFD1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31" name="箭头: 右 30"/>
          <p:cNvSpPr/>
          <p:nvPr/>
        </p:nvSpPr>
        <p:spPr>
          <a:xfrm flipH="1">
            <a:off x="2940052" y="5025819"/>
            <a:ext cx="1348986" cy="324000"/>
          </a:xfrm>
          <a:prstGeom prst="rightArrow">
            <a:avLst/>
          </a:prstGeom>
          <a:solidFill>
            <a:srgbClr val="BFD1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32" name="箭头: 右 31"/>
          <p:cNvSpPr/>
          <p:nvPr/>
        </p:nvSpPr>
        <p:spPr>
          <a:xfrm flipH="1">
            <a:off x="6747847" y="5025819"/>
            <a:ext cx="1348986" cy="324000"/>
          </a:xfrm>
          <a:prstGeom prst="rightArrow">
            <a:avLst/>
          </a:prstGeom>
          <a:solidFill>
            <a:srgbClr val="BFD1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11" name="箭头: 右弧形 10"/>
          <p:cNvSpPr/>
          <p:nvPr/>
        </p:nvSpPr>
        <p:spPr>
          <a:xfrm>
            <a:off x="10553999" y="3195587"/>
            <a:ext cx="794185" cy="1982805"/>
          </a:xfrm>
          <a:prstGeom prst="curvedLeftArrow">
            <a:avLst/>
          </a:prstGeom>
          <a:solidFill>
            <a:srgbClr val="BFD1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TEMPLATE_TOPIC_ID" val="2869567"/>
  <p:tag name="KSO_WM_TEMPLATE_OUTLINE_ID" val="9"/>
  <p:tag name="KSO_WM_TEMPLATE_SCENE_ID" val="1"/>
  <p:tag name="KSO_WM_TEMPLATE_JOB_ID" val="9"/>
  <p:tag name="KSO_WM_TEMPLATE_TOPIC_DEFAULT" val="0"/>
</p:tagLst>
</file>

<file path=ppt/tags/tag2.xml><?xml version="1.0" encoding="utf-8"?>
<p:tagLst xmlns:p="http://schemas.openxmlformats.org/presentationml/2006/main">
  <p:tag name="MH" val="20170717124220"/>
  <p:tag name="MH_LIBRARY" val="GRAPHIC"/>
  <p:tag name="MH_TYPE" val="Other"/>
  <p:tag name="MH_ORDER" val="1"/>
</p:tagLst>
</file>

<file path=ppt/tags/tag3.xml><?xml version="1.0" encoding="utf-8"?>
<p:tagLst xmlns:p="http://schemas.openxmlformats.org/presentationml/2006/main">
  <p:tag name="MH" val="20170717124220"/>
  <p:tag name="MH_LIBRARY" val="GRAPHIC"/>
  <p:tag name="MH_TYPE" val="SubTitle"/>
  <p:tag name="MH_ORDER" val="1"/>
</p:tagLst>
</file>

<file path=ppt/tags/tag4.xml><?xml version="1.0" encoding="utf-8"?>
<p:tagLst xmlns:p="http://schemas.openxmlformats.org/presentationml/2006/main">
  <p:tag name="MH" val="20170717124220"/>
  <p:tag name="MH_LIBRARY" val="GRAPHIC"/>
  <p:tag name="MH_TYPE" val="Other"/>
  <p:tag name="MH_ORDER" val="2"/>
</p:tagLst>
</file>

<file path=ppt/tags/tag5.xml><?xml version="1.0" encoding="utf-8"?>
<p:tagLst xmlns:p="http://schemas.openxmlformats.org/presentationml/2006/main">
  <p:tag name="MH" val="20170717124220"/>
  <p:tag name="MH_LIBRARY" val="GRAPHIC"/>
  <p:tag name="MH_TYPE" val="Other"/>
  <p:tag name="MH_ORDER" val="1"/>
</p:tagLst>
</file>

<file path=ppt/tags/tag6.xml><?xml version="1.0" encoding="utf-8"?>
<p:tagLst xmlns:p="http://schemas.openxmlformats.org/presentationml/2006/main">
  <p:tag name="MH" val="20170717124220"/>
  <p:tag name="MH_LIBRARY" val="GRAPHIC"/>
  <p:tag name="MH_TYPE" val="SubTitle"/>
  <p:tag name="MH_ORDER" val="1"/>
</p:tagLst>
</file>

<file path=ppt/tags/tag7.xml><?xml version="1.0" encoding="utf-8"?>
<p:tagLst xmlns:p="http://schemas.openxmlformats.org/presentationml/2006/main">
  <p:tag name="MH" val="20170717124220"/>
  <p:tag name="MH_LIBRARY" val="GRAPHIC"/>
  <p:tag name="MH_TYPE" val="Other"/>
  <p:tag name="MH_ORDER" val="2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p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972</Words>
  <Application>WPS 演示</Application>
  <PresentationFormat>宽屏</PresentationFormat>
  <Paragraphs>158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Arial</vt:lpstr>
      <vt:lpstr>宋体</vt:lpstr>
      <vt:lpstr>Wingdings</vt:lpstr>
      <vt:lpstr>微软雅黑</vt:lpstr>
      <vt:lpstr>Calibri</vt:lpstr>
      <vt:lpstr>仿宋_GB2312</vt:lpstr>
      <vt:lpstr>Times New Roman</vt:lpstr>
      <vt:lpstr>Arial Unicode MS</vt:lpstr>
      <vt:lpstr>等线</vt:lpstr>
      <vt:lpstr>仿宋</vt:lpstr>
      <vt:lpstr>Office 主题</vt:lpstr>
      <vt:lpstr>广东省财政厅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长安汽车</dc:title>
  <dc:creator>Administrator</dc:creator>
  <cp:lastModifiedBy>DELL</cp:lastModifiedBy>
  <cp:revision>172</cp:revision>
  <dcterms:created xsi:type="dcterms:W3CDTF">2015-05-05T08:02:00Z</dcterms:created>
  <dcterms:modified xsi:type="dcterms:W3CDTF">2019-02-18T11:45:30Z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2052-11.1.0.8214</vt:lpwstr>
  </property>
  <property fmtid="{D5CDD505-2E9C-101B-9397-08002B2CF9AE}" pid="3" name="KSORubyTemplateID">
    <vt:lpwstr>2</vt:lpwstr>
  </property>
</Properties>
</file>